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Lora"/>
      <p:regular r:id="rId33"/>
      <p:bold r:id="rId34"/>
      <p:italic r:id="rId35"/>
      <p:boldItalic r:id="rId36"/>
    </p:embeddedFont>
    <p:embeddedFont>
      <p:font typeface="Averag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D330A3-125B-4336-B836-1BD1B1D4BAA2}">
  <a:tblStyle styleId="{8FD330A3-125B-4336-B836-1BD1B1D4BAA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Lora-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Lora-italic.fntdata"/><Relationship Id="rId12" Type="http://schemas.openxmlformats.org/officeDocument/2006/relationships/slide" Target="slides/slide6.xml"/><Relationship Id="rId34" Type="http://schemas.openxmlformats.org/officeDocument/2006/relationships/font" Target="fonts/Lora-bold.fntdata"/><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font" Target="fonts/Lor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79f159e5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79f159e5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Looks awesome!!!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79f159e5a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79f159e5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60924dff2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60924dff2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Survival Time: 1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Median for Anthropogenice was 2-4 weeks</a:t>
            </a:r>
            <a:endParaRPr/>
          </a:p>
          <a:p>
            <a:pPr indent="0" lvl="0" marL="0" rtl="0" algn="l">
              <a:spcBef>
                <a:spcPts val="0"/>
              </a:spcBef>
              <a:spcAft>
                <a:spcPts val="0"/>
              </a:spcAft>
              <a:buNone/>
            </a:pPr>
            <a:r>
              <a:rPr lang="en"/>
              <a:t>Median for NAtural was 3-4 Weeks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Temperature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temperatures lead to lower coral survival rates.</a:t>
            </a:r>
            <a:endParaRPr/>
          </a:p>
          <a:p>
            <a:pPr indent="0" lvl="0" marL="0" rtl="0" algn="l">
              <a:spcBef>
                <a:spcPts val="0"/>
              </a:spcBef>
              <a:spcAft>
                <a:spcPts val="0"/>
              </a:spcAft>
              <a:buNone/>
            </a:pPr>
            <a:r>
              <a:rPr lang="en"/>
              <a:t>Corals exposed to 30°F temperatures have significantly shorter survival times compared to those at 26°F.</a:t>
            </a:r>
            <a:endParaRPr/>
          </a:p>
          <a:p>
            <a:pPr indent="0" lvl="0" marL="0" rtl="0" algn="l">
              <a:spcBef>
                <a:spcPts val="0"/>
              </a:spcBef>
              <a:spcAft>
                <a:spcPts val="0"/>
              </a:spcAft>
              <a:buNone/>
            </a:pPr>
            <a:r>
              <a:rPr lang="en"/>
              <a:t>Sediment Influence: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 sediment tends to support higher coral survival rates compared to anthropogenic sediment.</a:t>
            </a:r>
            <a:endParaRPr/>
          </a:p>
          <a:p>
            <a:pPr indent="0" lvl="0" marL="0" rtl="0" algn="l">
              <a:spcBef>
                <a:spcPts val="0"/>
              </a:spcBef>
              <a:spcAft>
                <a:spcPts val="0"/>
              </a:spcAft>
              <a:buNone/>
            </a:pPr>
            <a:r>
              <a:rPr lang="en"/>
              <a:t>Regardless of temperature, corals in natural sediment show better survival outcomes.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79f159e5a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79f159e5a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Survival Time: 1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Median for Anthropogenice was 2-4 weeks</a:t>
            </a:r>
            <a:endParaRPr/>
          </a:p>
          <a:p>
            <a:pPr indent="0" lvl="0" marL="0" rtl="0" algn="l">
              <a:spcBef>
                <a:spcPts val="0"/>
              </a:spcBef>
              <a:spcAft>
                <a:spcPts val="0"/>
              </a:spcAft>
              <a:buNone/>
            </a:pPr>
            <a:r>
              <a:rPr lang="en"/>
              <a:t>Median for NAtural was 3-4 Weeks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Temperature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temperatures lead to lower coral survival rates.</a:t>
            </a:r>
            <a:endParaRPr/>
          </a:p>
          <a:p>
            <a:pPr indent="0" lvl="0" marL="0" rtl="0" algn="l">
              <a:spcBef>
                <a:spcPts val="0"/>
              </a:spcBef>
              <a:spcAft>
                <a:spcPts val="0"/>
              </a:spcAft>
              <a:buNone/>
            </a:pPr>
            <a:r>
              <a:rPr lang="en"/>
              <a:t>Corals exposed to 30°F temperatures have significantly shorter survival times compared to those at 26°F.</a:t>
            </a:r>
            <a:endParaRPr/>
          </a:p>
          <a:p>
            <a:pPr indent="0" lvl="0" marL="0" rtl="0" algn="l">
              <a:spcBef>
                <a:spcPts val="0"/>
              </a:spcBef>
              <a:spcAft>
                <a:spcPts val="0"/>
              </a:spcAft>
              <a:buNone/>
            </a:pPr>
            <a:r>
              <a:rPr lang="en"/>
              <a:t>Sediment Influence: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 sediment tends to support higher coral survival rates compared to anthropogenic sediment.</a:t>
            </a:r>
            <a:endParaRPr/>
          </a:p>
          <a:p>
            <a:pPr indent="0" lvl="0" marL="0" rtl="0" algn="l">
              <a:spcBef>
                <a:spcPts val="0"/>
              </a:spcBef>
              <a:spcAft>
                <a:spcPts val="0"/>
              </a:spcAft>
              <a:buNone/>
            </a:pPr>
            <a:r>
              <a:rPr lang="en"/>
              <a:t>Regardless of temperature, corals in natural sediment show better survival outcomes.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79f159e5a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79f159e5a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Survival Time: 1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Median for Anthropogenice was 2-4 weeks</a:t>
            </a:r>
            <a:endParaRPr/>
          </a:p>
          <a:p>
            <a:pPr indent="0" lvl="0" marL="0" rtl="0" algn="l">
              <a:spcBef>
                <a:spcPts val="0"/>
              </a:spcBef>
              <a:spcAft>
                <a:spcPts val="0"/>
              </a:spcAft>
              <a:buNone/>
            </a:pPr>
            <a:r>
              <a:rPr lang="en"/>
              <a:t>Median for NAtural was 3-4 Weeks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Temperature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temperatures lead to lower coral survival rates.</a:t>
            </a:r>
            <a:endParaRPr/>
          </a:p>
          <a:p>
            <a:pPr indent="0" lvl="0" marL="0" rtl="0" algn="l">
              <a:spcBef>
                <a:spcPts val="0"/>
              </a:spcBef>
              <a:spcAft>
                <a:spcPts val="0"/>
              </a:spcAft>
              <a:buNone/>
            </a:pPr>
            <a:r>
              <a:rPr lang="en"/>
              <a:t>Corals exposed to 30°F temperatures have significantly shorter survival times compared to those at 26°F.</a:t>
            </a:r>
            <a:endParaRPr/>
          </a:p>
          <a:p>
            <a:pPr indent="0" lvl="0" marL="0" rtl="0" algn="l">
              <a:spcBef>
                <a:spcPts val="0"/>
              </a:spcBef>
              <a:spcAft>
                <a:spcPts val="0"/>
              </a:spcAft>
              <a:buNone/>
            </a:pPr>
            <a:r>
              <a:rPr lang="en"/>
              <a:t>Sediment Influence: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 sediment tends to support higher coral survival rates compared to anthropogenic sediment.</a:t>
            </a:r>
            <a:endParaRPr/>
          </a:p>
          <a:p>
            <a:pPr indent="0" lvl="0" marL="0" rtl="0" algn="l">
              <a:spcBef>
                <a:spcPts val="0"/>
              </a:spcBef>
              <a:spcAft>
                <a:spcPts val="0"/>
              </a:spcAft>
              <a:buNone/>
            </a:pPr>
            <a:r>
              <a:rPr lang="en"/>
              <a:t>Regardless of temperature, corals in natural sediment show better survival outcomes.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79f159e5a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79f159e5a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Survival Time: 1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Median for Anthropogenice was 2-4 weeks</a:t>
            </a:r>
            <a:endParaRPr/>
          </a:p>
          <a:p>
            <a:pPr indent="0" lvl="0" marL="0" rtl="0" algn="l">
              <a:spcBef>
                <a:spcPts val="0"/>
              </a:spcBef>
              <a:spcAft>
                <a:spcPts val="0"/>
              </a:spcAft>
              <a:buNone/>
            </a:pPr>
            <a:r>
              <a:rPr lang="en"/>
              <a:t>Median for NAtural was 3-4 Weeks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Temperature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temperatures lead to lower coral survival rates.</a:t>
            </a:r>
            <a:endParaRPr/>
          </a:p>
          <a:p>
            <a:pPr indent="0" lvl="0" marL="0" rtl="0" algn="l">
              <a:spcBef>
                <a:spcPts val="0"/>
              </a:spcBef>
              <a:spcAft>
                <a:spcPts val="0"/>
              </a:spcAft>
              <a:buNone/>
            </a:pPr>
            <a:r>
              <a:rPr lang="en"/>
              <a:t>Corals exposed to 30°F temperatures have significantly shorter survival times compared to those at 26°F.</a:t>
            </a:r>
            <a:endParaRPr/>
          </a:p>
          <a:p>
            <a:pPr indent="0" lvl="0" marL="0" rtl="0" algn="l">
              <a:spcBef>
                <a:spcPts val="0"/>
              </a:spcBef>
              <a:spcAft>
                <a:spcPts val="0"/>
              </a:spcAft>
              <a:buNone/>
            </a:pPr>
            <a:r>
              <a:rPr lang="en"/>
              <a:t>Sediment Influence: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 sediment tends to support higher coral survival rates compared to anthropogenic sediment.</a:t>
            </a:r>
            <a:endParaRPr/>
          </a:p>
          <a:p>
            <a:pPr indent="0" lvl="0" marL="0" rtl="0" algn="l">
              <a:spcBef>
                <a:spcPts val="0"/>
              </a:spcBef>
              <a:spcAft>
                <a:spcPts val="0"/>
              </a:spcAft>
              <a:buNone/>
            </a:pPr>
            <a:r>
              <a:rPr lang="en"/>
              <a:t>Regardless of temperature, corals in natural sediment show better survival outcomes.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60924dff2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60924dff2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60924dff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60924dff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 both anthropogenic sediment and increased temperatures separately decrease survival </a:t>
            </a:r>
            <a:r>
              <a:rPr lang="en"/>
              <a:t>probability</a:t>
            </a:r>
            <a:r>
              <a:rPr lang="en"/>
              <a:t> of coral. Increasing temperatures has a worse effect on survival rates than anthropogenic sediment, but just having one threat (sediment type or temperature) fares better for coral than when they use energy to combat two. While increased temperatures may be inevitable, we can help coral successfully face that threat by avoiding dredging where coral is located or only </a:t>
            </a:r>
            <a:r>
              <a:rPr lang="en"/>
              <a:t>dredging at times when water temperatures are at their lowest. </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79f159e5a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79f159e5a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60b24dc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60b24dc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79f159e5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79f159e5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79f159e5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79f159e5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79f159e5a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79f159e5a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79f159e5a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79f159e5a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60924dff2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60924dff2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79f159e5a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79f159e5a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60924df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60924df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corals provide food and shelter for thousands of oceanic species. </a:t>
            </a:r>
            <a:r>
              <a:rPr lang="en">
                <a:solidFill>
                  <a:schemeClr val="dk1"/>
                </a:solidFill>
              </a:rPr>
              <a:t>They physically support the shoreline and help equilibrate the atmospheric Co2 and Ca</a:t>
            </a:r>
            <a:r>
              <a:rPr i="1" lang="en">
                <a:solidFill>
                  <a:schemeClr val="dk1"/>
                </a:solidFill>
              </a:rPr>
              <a:t>. </a:t>
            </a:r>
            <a:r>
              <a:rPr lang="en"/>
              <a:t>They also benefit coastal towns by providing a source of seafood, </a:t>
            </a:r>
            <a:r>
              <a:rPr lang="en"/>
              <a:t>medicinal</a:t>
            </a:r>
            <a:r>
              <a:rPr lang="en"/>
              <a:t> </a:t>
            </a:r>
            <a:r>
              <a:rPr lang="en"/>
              <a:t>products</a:t>
            </a:r>
            <a:r>
              <a:rPr lang="en"/>
              <a:t>, and tourist income. </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60924dff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60924dff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 of the Study:</a:t>
            </a:r>
            <a:endParaRPr/>
          </a:p>
          <a:p>
            <a:pPr indent="-298450" lvl="0" marL="457200" rtl="0" algn="l">
              <a:spcBef>
                <a:spcPts val="0"/>
              </a:spcBef>
              <a:spcAft>
                <a:spcPts val="0"/>
              </a:spcAft>
              <a:buSzPts val="1100"/>
              <a:buChar char="●"/>
            </a:pPr>
            <a:r>
              <a:rPr lang="en"/>
              <a:t>Assess the impact of sedimentation types and concentrations on coral resilience.</a:t>
            </a:r>
            <a:endParaRPr/>
          </a:p>
          <a:p>
            <a:pPr indent="-298450" lvl="0" marL="457200" rtl="0" algn="l">
              <a:spcBef>
                <a:spcPts val="0"/>
              </a:spcBef>
              <a:spcAft>
                <a:spcPts val="0"/>
              </a:spcAft>
              <a:buSzPts val="1100"/>
              <a:buChar char="●"/>
            </a:pPr>
            <a:r>
              <a:rPr lang="en"/>
              <a:t>Provide insights for reef managers and policymakers.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79f159e5a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79f159e5a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60924dff2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60924dff2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design with coral recruits, varying temperature (26°C and 30°C), and sediment concentrations (30-120 mg/cm²).</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Porites astreoides, commonly known as mustard hill coral or yellow porites, is a colonial species of stony coral in the family Poritidae </a:t>
            </a:r>
            <a:endParaRPr/>
          </a:p>
          <a:p>
            <a:pPr indent="0" lvl="0" marL="0" rtl="0" algn="l">
              <a:spcBef>
                <a:spcPts val="0"/>
              </a:spcBef>
              <a:spcAft>
                <a:spcPts val="0"/>
              </a:spcAft>
              <a:buNone/>
            </a:pPr>
            <a:r>
              <a:rPr lang="en"/>
              <a:t>Two experiments using natural reef sediment and anthropogenic sediment.</a:t>
            </a:r>
            <a:endParaRPr/>
          </a:p>
          <a:p>
            <a:pPr indent="0" lvl="0" marL="0" rtl="0" algn="l">
              <a:spcBef>
                <a:spcPts val="0"/>
              </a:spcBef>
              <a:spcAft>
                <a:spcPts val="0"/>
              </a:spcAft>
              <a:buNone/>
            </a:pPr>
            <a:r>
              <a:rPr lang="en"/>
              <a:t>Sample sizes: 1,503 and 80 coral recruits.</a:t>
            </a:r>
            <a:endParaRPr/>
          </a:p>
          <a:p>
            <a:pPr indent="0" lvl="0" marL="0" rtl="0" algn="l">
              <a:spcBef>
                <a:spcPts val="0"/>
              </a:spcBef>
              <a:spcAft>
                <a:spcPts val="0"/>
              </a:spcAft>
              <a:buNone/>
            </a:pPr>
            <a:r>
              <a:rPr lang="en"/>
              <a:t>Controlled conditions in tanks; regular monitoring over 1-3 months.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9f159e5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9f159e5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design with coral recruits, varying temperature (26°C and 30°C), and sediment concentrations (30-120 mg/cm²).</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Porites astreoides, commonly known as mustard hill coral or yellow porites, is a colonial species of stony coral in the family Poritidae </a:t>
            </a:r>
            <a:endParaRPr/>
          </a:p>
          <a:p>
            <a:pPr indent="0" lvl="0" marL="0" rtl="0" algn="l">
              <a:spcBef>
                <a:spcPts val="0"/>
              </a:spcBef>
              <a:spcAft>
                <a:spcPts val="0"/>
              </a:spcAft>
              <a:buNone/>
            </a:pPr>
            <a:r>
              <a:rPr lang="en"/>
              <a:t>Two experiments using natural reef sediment and anthropogenic sediment.</a:t>
            </a:r>
            <a:endParaRPr/>
          </a:p>
          <a:p>
            <a:pPr indent="0" lvl="0" marL="0" rtl="0" algn="l">
              <a:spcBef>
                <a:spcPts val="0"/>
              </a:spcBef>
              <a:spcAft>
                <a:spcPts val="0"/>
              </a:spcAft>
              <a:buNone/>
            </a:pPr>
            <a:r>
              <a:rPr lang="en"/>
              <a:t>Sample sizes: 1,503 and 80 coral recruits.</a:t>
            </a:r>
            <a:endParaRPr/>
          </a:p>
          <a:p>
            <a:pPr indent="0" lvl="0" marL="0" rtl="0" algn="l">
              <a:spcBef>
                <a:spcPts val="0"/>
              </a:spcBef>
              <a:spcAft>
                <a:spcPts val="0"/>
              </a:spcAft>
              <a:buNone/>
            </a:pPr>
            <a:r>
              <a:rPr lang="en"/>
              <a:t>Controlled conditions in tanks; regular monitoring over 1-3 months.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6159d8f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6159d8f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design with coral recruits, varying temperature (26°C and 30°C), and sediment concentrations (30-120 mg/cm²).</a:t>
            </a:r>
            <a:endParaRPr/>
          </a:p>
          <a:p>
            <a:pPr indent="0" lvl="0" marL="0" rtl="0" algn="l">
              <a:spcBef>
                <a:spcPts val="0"/>
              </a:spcBef>
              <a:spcAft>
                <a:spcPts val="0"/>
              </a:spcAft>
              <a:buNone/>
            </a:pPr>
            <a:r>
              <a:rPr lang="en"/>
              <a:t>Two experiments using natural reef sediment and anthropogenic sediment.</a:t>
            </a:r>
            <a:endParaRPr/>
          </a:p>
          <a:p>
            <a:pPr indent="0" lvl="0" marL="0" rtl="0" algn="l">
              <a:spcBef>
                <a:spcPts val="0"/>
              </a:spcBef>
              <a:spcAft>
                <a:spcPts val="0"/>
              </a:spcAft>
              <a:buNone/>
            </a:pPr>
            <a:r>
              <a:rPr lang="en"/>
              <a:t>Sample sizes: 1,503 and 80 coral recruits.</a:t>
            </a:r>
            <a:endParaRPr/>
          </a:p>
          <a:p>
            <a:pPr indent="0" lvl="0" marL="0" rtl="0" algn="l">
              <a:spcBef>
                <a:spcPts val="0"/>
              </a:spcBef>
              <a:spcAft>
                <a:spcPts val="0"/>
              </a:spcAft>
              <a:buNone/>
            </a:pPr>
            <a:r>
              <a:rPr lang="en"/>
              <a:t>Controlled conditions in tanks; regular monitoring over 1-3 months.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i.org/10.5061/dryad.4t85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252825" y="1020100"/>
            <a:ext cx="8520600" cy="103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0FBFD"/>
                </a:solidFill>
                <a:latin typeface="Lora"/>
                <a:ea typeface="Lora"/>
                <a:cs typeface="Lora"/>
                <a:sym typeface="Lora"/>
              </a:rPr>
              <a:t>Assessing Coral Resilience</a:t>
            </a:r>
            <a:endParaRPr>
              <a:solidFill>
                <a:srgbClr val="F0FBFD"/>
              </a:solidFill>
              <a:latin typeface="Lora"/>
              <a:ea typeface="Lora"/>
              <a:cs typeface="Lora"/>
              <a:sym typeface="Lora"/>
            </a:endParaRPr>
          </a:p>
        </p:txBody>
      </p:sp>
      <p:sp>
        <p:nvSpPr>
          <p:cNvPr id="56" name="Google Shape;56;p13"/>
          <p:cNvSpPr txBox="1"/>
          <p:nvPr>
            <p:ph idx="1" type="subTitle"/>
          </p:nvPr>
        </p:nvSpPr>
        <p:spPr>
          <a:xfrm>
            <a:off x="311700" y="2114538"/>
            <a:ext cx="8520600" cy="79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Clr>
                <a:schemeClr val="dk1"/>
              </a:buClr>
              <a:buSzPts val="523"/>
              <a:buFont typeface="Arial"/>
              <a:buNone/>
            </a:pPr>
            <a:r>
              <a:rPr lang="en" sz="5200">
                <a:solidFill>
                  <a:srgbClr val="F0FBFD"/>
                </a:solidFill>
                <a:latin typeface="Lora"/>
                <a:ea typeface="Lora"/>
                <a:cs typeface="Lora"/>
                <a:sym typeface="Lora"/>
              </a:rPr>
              <a:t>Impacts of Sedimentation and Temperature </a:t>
            </a:r>
            <a:endParaRPr sz="5200">
              <a:solidFill>
                <a:srgbClr val="F0FBFD"/>
              </a:solidFill>
              <a:latin typeface="Lora"/>
              <a:ea typeface="Lora"/>
              <a:cs typeface="Lora"/>
              <a:sym typeface="Lora"/>
            </a:endParaRPr>
          </a:p>
          <a:p>
            <a:pPr indent="0" lvl="0" marL="0" rtl="0" algn="ctr">
              <a:spcBef>
                <a:spcPts val="0"/>
              </a:spcBef>
              <a:spcAft>
                <a:spcPts val="0"/>
              </a:spcAft>
              <a:buClr>
                <a:schemeClr val="dk1"/>
              </a:buClr>
              <a:buSzPts val="523"/>
              <a:buFont typeface="Arial"/>
              <a:buNone/>
            </a:pPr>
            <a:r>
              <a:rPr lang="en" sz="5200">
                <a:solidFill>
                  <a:srgbClr val="F0FBFD"/>
                </a:solidFill>
                <a:latin typeface="Lora"/>
                <a:ea typeface="Lora"/>
                <a:cs typeface="Lora"/>
                <a:sym typeface="Lora"/>
              </a:rPr>
              <a:t>on Coral Survival</a:t>
            </a:r>
            <a:endParaRPr sz="5200">
              <a:solidFill>
                <a:srgbClr val="F0FBFD"/>
              </a:solidFill>
              <a:latin typeface="Lora"/>
              <a:ea typeface="Lora"/>
              <a:cs typeface="Lora"/>
              <a:sym typeface="Lora"/>
            </a:endParaRPr>
          </a:p>
        </p:txBody>
      </p:sp>
      <p:sp>
        <p:nvSpPr>
          <p:cNvPr id="57" name="Google Shape;57;p13"/>
          <p:cNvSpPr txBox="1"/>
          <p:nvPr>
            <p:ph idx="1" type="subTitle"/>
          </p:nvPr>
        </p:nvSpPr>
        <p:spPr>
          <a:xfrm>
            <a:off x="249275" y="2968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F0FBFD"/>
                </a:solidFill>
                <a:latin typeface="Lora"/>
                <a:ea typeface="Lora"/>
                <a:cs typeface="Lora"/>
                <a:sym typeface="Lora"/>
              </a:rPr>
              <a:t>Alaina Holland &amp; Haleigh Schwartz</a:t>
            </a:r>
            <a:endParaRPr sz="1200">
              <a:solidFill>
                <a:srgbClr val="F0FBFD"/>
              </a:solidFill>
              <a:latin typeface="Lora"/>
              <a:ea typeface="Lora"/>
              <a:cs typeface="Lora"/>
              <a:sym typeface="Lora"/>
            </a:endParaRPr>
          </a:p>
          <a:p>
            <a:pPr indent="0" lvl="0" marL="0" rtl="0" algn="ctr">
              <a:spcBef>
                <a:spcPts val="0"/>
              </a:spcBef>
              <a:spcAft>
                <a:spcPts val="0"/>
              </a:spcAft>
              <a:buNone/>
            </a:pPr>
            <a:r>
              <a:rPr lang="en" sz="1200">
                <a:solidFill>
                  <a:srgbClr val="F0FBFD"/>
                </a:solidFill>
                <a:latin typeface="Lora"/>
                <a:ea typeface="Lora"/>
                <a:cs typeface="Lora"/>
                <a:sym typeface="Lora"/>
              </a:rPr>
              <a:t>February 7, 2024</a:t>
            </a:r>
            <a:endParaRPr sz="1200">
              <a:solidFill>
                <a:srgbClr val="F0FBFD"/>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4" name="Google Shape;124;p22"/>
          <p:cNvSpPr txBox="1"/>
          <p:nvPr>
            <p:ph type="title"/>
          </p:nvPr>
        </p:nvSpPr>
        <p:spPr>
          <a:xfrm>
            <a:off x="3228600" y="526350"/>
            <a:ext cx="5967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700">
                <a:solidFill>
                  <a:srgbClr val="F0FBFD"/>
                </a:solidFill>
                <a:latin typeface="Lora"/>
                <a:ea typeface="Lora"/>
                <a:cs typeface="Lora"/>
                <a:sym typeface="Lora"/>
              </a:rPr>
              <a:t>RESULTS/ANALYSIS</a:t>
            </a:r>
            <a:endParaRPr sz="4700">
              <a:solidFill>
                <a:srgbClr val="F0FBFD"/>
              </a:solidFill>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rot="1576748">
            <a:off x="-1220663" y="2586662"/>
            <a:ext cx="2172152" cy="2453603"/>
          </a:xfrm>
          <a:prstGeom prst="rect">
            <a:avLst/>
          </a:prstGeom>
          <a:noFill/>
          <a:ln>
            <a:noFill/>
          </a:ln>
        </p:spPr>
      </p:pic>
      <p:pic>
        <p:nvPicPr>
          <p:cNvPr id="130" name="Google Shape;130;p23"/>
          <p:cNvPicPr preferRelativeResize="0"/>
          <p:nvPr/>
        </p:nvPicPr>
        <p:blipFill>
          <a:blip r:embed="rId4">
            <a:alphaModFix/>
          </a:blip>
          <a:stretch>
            <a:fillRect/>
          </a:stretch>
        </p:blipFill>
        <p:spPr>
          <a:xfrm>
            <a:off x="1959875" y="4373087"/>
            <a:ext cx="2395025" cy="2508576"/>
          </a:xfrm>
          <a:prstGeom prst="rect">
            <a:avLst/>
          </a:prstGeom>
          <a:noFill/>
          <a:ln>
            <a:noFill/>
          </a:ln>
        </p:spPr>
      </p:pic>
      <p:pic>
        <p:nvPicPr>
          <p:cNvPr id="131" name="Google Shape;131;p23"/>
          <p:cNvPicPr preferRelativeResize="0"/>
          <p:nvPr/>
        </p:nvPicPr>
        <p:blipFill>
          <a:blip r:embed="rId5">
            <a:alphaModFix/>
          </a:blip>
          <a:stretch>
            <a:fillRect/>
          </a:stretch>
        </p:blipFill>
        <p:spPr>
          <a:xfrm rot="-931275">
            <a:off x="7868745" y="3019163"/>
            <a:ext cx="2833326" cy="2887975"/>
          </a:xfrm>
          <a:prstGeom prst="rect">
            <a:avLst/>
          </a:prstGeom>
          <a:noFill/>
          <a:ln>
            <a:noFill/>
          </a:ln>
        </p:spPr>
      </p:pic>
      <p:pic>
        <p:nvPicPr>
          <p:cNvPr id="132" name="Google Shape;132;p23"/>
          <p:cNvPicPr preferRelativeResize="0"/>
          <p:nvPr/>
        </p:nvPicPr>
        <p:blipFill>
          <a:blip r:embed="rId6">
            <a:alphaModFix/>
          </a:blip>
          <a:stretch>
            <a:fillRect/>
          </a:stretch>
        </p:blipFill>
        <p:spPr>
          <a:xfrm>
            <a:off x="3552098" y="4413950"/>
            <a:ext cx="1914950" cy="2108000"/>
          </a:xfrm>
          <a:prstGeom prst="rect">
            <a:avLst/>
          </a:prstGeom>
          <a:noFill/>
          <a:ln>
            <a:noFill/>
          </a:ln>
        </p:spPr>
      </p:pic>
      <p:pic>
        <p:nvPicPr>
          <p:cNvPr id="133" name="Google Shape;133;p23"/>
          <p:cNvPicPr preferRelativeResize="0"/>
          <p:nvPr/>
        </p:nvPicPr>
        <p:blipFill>
          <a:blip r:embed="rId7">
            <a:alphaModFix/>
          </a:blip>
          <a:stretch>
            <a:fillRect/>
          </a:stretch>
        </p:blipFill>
        <p:spPr>
          <a:xfrm>
            <a:off x="750249" y="4191325"/>
            <a:ext cx="2158775" cy="2278901"/>
          </a:xfrm>
          <a:prstGeom prst="rect">
            <a:avLst/>
          </a:prstGeom>
          <a:noFill/>
          <a:ln>
            <a:noFill/>
          </a:ln>
        </p:spPr>
      </p:pic>
      <p:pic>
        <p:nvPicPr>
          <p:cNvPr id="134" name="Google Shape;134;p23"/>
          <p:cNvPicPr preferRelativeResize="0"/>
          <p:nvPr/>
        </p:nvPicPr>
        <p:blipFill>
          <a:blip r:embed="rId8">
            <a:alphaModFix/>
          </a:blip>
          <a:stretch>
            <a:fillRect/>
          </a:stretch>
        </p:blipFill>
        <p:spPr>
          <a:xfrm>
            <a:off x="6738925" y="3788587"/>
            <a:ext cx="3141000" cy="3288475"/>
          </a:xfrm>
          <a:prstGeom prst="rect">
            <a:avLst/>
          </a:prstGeom>
          <a:noFill/>
          <a:ln>
            <a:noFill/>
          </a:ln>
        </p:spPr>
      </p:pic>
      <p:pic>
        <p:nvPicPr>
          <p:cNvPr id="135" name="Google Shape;135;p23"/>
          <p:cNvPicPr preferRelativeResize="0"/>
          <p:nvPr/>
        </p:nvPicPr>
        <p:blipFill>
          <a:blip r:embed="rId3">
            <a:alphaModFix/>
          </a:blip>
          <a:stretch>
            <a:fillRect/>
          </a:stretch>
        </p:blipFill>
        <p:spPr>
          <a:xfrm>
            <a:off x="4806072" y="4413950"/>
            <a:ext cx="2276750" cy="2571750"/>
          </a:xfrm>
          <a:prstGeom prst="rect">
            <a:avLst/>
          </a:prstGeom>
          <a:noFill/>
          <a:ln>
            <a:noFill/>
          </a:ln>
        </p:spPr>
      </p:pic>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Summary Statistics </a:t>
            </a:r>
            <a:endParaRPr/>
          </a:p>
          <a:p>
            <a:pPr indent="0" lvl="0" marL="0" rtl="0" algn="l">
              <a:spcBef>
                <a:spcPts val="0"/>
              </a:spcBef>
              <a:spcAft>
                <a:spcPts val="0"/>
              </a:spcAft>
              <a:buNone/>
            </a:pPr>
            <a:r>
              <a:rPr i="1" lang="en" sz="2688"/>
              <a:t>Time in Weeks</a:t>
            </a:r>
            <a:endParaRPr i="1" sz="2688"/>
          </a:p>
        </p:txBody>
      </p:sp>
      <p:graphicFrame>
        <p:nvGraphicFramePr>
          <p:cNvPr id="137" name="Google Shape;137;p23"/>
          <p:cNvGraphicFramePr/>
          <p:nvPr/>
        </p:nvGraphicFramePr>
        <p:xfrm>
          <a:off x="659925" y="1488525"/>
          <a:ext cx="3000000" cy="3000000"/>
        </p:xfrm>
        <a:graphic>
          <a:graphicData uri="http://schemas.openxmlformats.org/drawingml/2006/table">
            <a:tbl>
              <a:tblPr>
                <a:noFill/>
                <a:tableStyleId>{8FD330A3-125B-4336-B836-1BD1B1D4BAA2}</a:tableStyleId>
              </a:tblPr>
              <a:tblGrid>
                <a:gridCol w="1219350"/>
                <a:gridCol w="1038700"/>
                <a:gridCol w="959675"/>
                <a:gridCol w="1309675"/>
                <a:gridCol w="395150"/>
                <a:gridCol w="1253225"/>
                <a:gridCol w="395150"/>
                <a:gridCol w="1253225"/>
              </a:tblGrid>
              <a:tr h="480600">
                <a:tc>
                  <a:txBody>
                    <a:bodyPr/>
                    <a:lstStyle/>
                    <a:p>
                      <a:pPr indent="0" lvl="0" marL="0" rtl="0" algn="ctr">
                        <a:spcBef>
                          <a:spcPts val="0"/>
                        </a:spcBef>
                        <a:spcAft>
                          <a:spcPts val="0"/>
                        </a:spcAft>
                        <a:buNone/>
                      </a:pPr>
                      <a:r>
                        <a:rPr lang="en" sz="1200">
                          <a:latin typeface="Average"/>
                          <a:ea typeface="Average"/>
                          <a:cs typeface="Average"/>
                          <a:sym typeface="Average"/>
                        </a:rPr>
                        <a:t>Sediment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Type</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Temperature</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A</a:t>
                      </a:r>
                      <a:r>
                        <a:rPr lang="en" sz="1200">
                          <a:latin typeface="Average"/>
                          <a:ea typeface="Average"/>
                          <a:cs typeface="Average"/>
                          <a:sym typeface="Average"/>
                        </a:rPr>
                        <a:t>vg 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S</a:t>
                      </a:r>
                      <a:r>
                        <a:rPr lang="en" sz="1200">
                          <a:latin typeface="Average"/>
                          <a:ea typeface="Average"/>
                          <a:cs typeface="Average"/>
                          <a:sym typeface="Average"/>
                        </a:rPr>
                        <a:t>hortest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M</a:t>
                      </a:r>
                      <a:r>
                        <a:rPr lang="en" sz="1200">
                          <a:latin typeface="Average"/>
                          <a:ea typeface="Average"/>
                          <a:cs typeface="Average"/>
                          <a:sym typeface="Average"/>
                        </a:rPr>
                        <a:t>edian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L</a:t>
                      </a:r>
                      <a:r>
                        <a:rPr lang="en" sz="1200">
                          <a:latin typeface="Average"/>
                          <a:ea typeface="Average"/>
                          <a:cs typeface="Average"/>
                          <a:sym typeface="Average"/>
                        </a:rPr>
                        <a:t>ongest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Anthropogenic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Anthropogenic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1.95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Natural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8</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Natural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rot="1576748">
            <a:off x="-1220663" y="2586662"/>
            <a:ext cx="2172152" cy="2453603"/>
          </a:xfrm>
          <a:prstGeom prst="rect">
            <a:avLst/>
          </a:prstGeom>
          <a:noFill/>
          <a:ln>
            <a:noFill/>
          </a:ln>
        </p:spPr>
      </p:pic>
      <p:pic>
        <p:nvPicPr>
          <p:cNvPr id="143" name="Google Shape;143;p24"/>
          <p:cNvPicPr preferRelativeResize="0"/>
          <p:nvPr/>
        </p:nvPicPr>
        <p:blipFill>
          <a:blip r:embed="rId4">
            <a:alphaModFix/>
          </a:blip>
          <a:stretch>
            <a:fillRect/>
          </a:stretch>
        </p:blipFill>
        <p:spPr>
          <a:xfrm>
            <a:off x="1959875" y="4373087"/>
            <a:ext cx="2395025" cy="2508576"/>
          </a:xfrm>
          <a:prstGeom prst="rect">
            <a:avLst/>
          </a:prstGeom>
          <a:noFill/>
          <a:ln>
            <a:noFill/>
          </a:ln>
        </p:spPr>
      </p:pic>
      <p:pic>
        <p:nvPicPr>
          <p:cNvPr id="144" name="Google Shape;144;p24"/>
          <p:cNvPicPr preferRelativeResize="0"/>
          <p:nvPr/>
        </p:nvPicPr>
        <p:blipFill>
          <a:blip r:embed="rId5">
            <a:alphaModFix/>
          </a:blip>
          <a:stretch>
            <a:fillRect/>
          </a:stretch>
        </p:blipFill>
        <p:spPr>
          <a:xfrm rot="-931275">
            <a:off x="7868745" y="3019163"/>
            <a:ext cx="2833326" cy="2887975"/>
          </a:xfrm>
          <a:prstGeom prst="rect">
            <a:avLst/>
          </a:prstGeom>
          <a:noFill/>
          <a:ln>
            <a:noFill/>
          </a:ln>
        </p:spPr>
      </p:pic>
      <p:pic>
        <p:nvPicPr>
          <p:cNvPr id="145" name="Google Shape;145;p24"/>
          <p:cNvPicPr preferRelativeResize="0"/>
          <p:nvPr/>
        </p:nvPicPr>
        <p:blipFill>
          <a:blip r:embed="rId6">
            <a:alphaModFix/>
          </a:blip>
          <a:stretch>
            <a:fillRect/>
          </a:stretch>
        </p:blipFill>
        <p:spPr>
          <a:xfrm>
            <a:off x="3552098" y="4413950"/>
            <a:ext cx="1914950" cy="2108000"/>
          </a:xfrm>
          <a:prstGeom prst="rect">
            <a:avLst/>
          </a:prstGeom>
          <a:noFill/>
          <a:ln>
            <a:noFill/>
          </a:ln>
        </p:spPr>
      </p:pic>
      <p:pic>
        <p:nvPicPr>
          <p:cNvPr id="146" name="Google Shape;146;p24"/>
          <p:cNvPicPr preferRelativeResize="0"/>
          <p:nvPr/>
        </p:nvPicPr>
        <p:blipFill>
          <a:blip r:embed="rId7">
            <a:alphaModFix/>
          </a:blip>
          <a:stretch>
            <a:fillRect/>
          </a:stretch>
        </p:blipFill>
        <p:spPr>
          <a:xfrm>
            <a:off x="750249" y="4191325"/>
            <a:ext cx="2158775" cy="2278901"/>
          </a:xfrm>
          <a:prstGeom prst="rect">
            <a:avLst/>
          </a:prstGeom>
          <a:noFill/>
          <a:ln>
            <a:noFill/>
          </a:ln>
        </p:spPr>
      </p:pic>
      <p:pic>
        <p:nvPicPr>
          <p:cNvPr id="147" name="Google Shape;147;p24"/>
          <p:cNvPicPr preferRelativeResize="0"/>
          <p:nvPr/>
        </p:nvPicPr>
        <p:blipFill>
          <a:blip r:embed="rId8">
            <a:alphaModFix/>
          </a:blip>
          <a:stretch>
            <a:fillRect/>
          </a:stretch>
        </p:blipFill>
        <p:spPr>
          <a:xfrm>
            <a:off x="6738925" y="3788587"/>
            <a:ext cx="3141000" cy="3288475"/>
          </a:xfrm>
          <a:prstGeom prst="rect">
            <a:avLst/>
          </a:prstGeom>
          <a:noFill/>
          <a:ln>
            <a:noFill/>
          </a:ln>
        </p:spPr>
      </p:pic>
      <p:pic>
        <p:nvPicPr>
          <p:cNvPr id="148" name="Google Shape;148;p24"/>
          <p:cNvPicPr preferRelativeResize="0"/>
          <p:nvPr/>
        </p:nvPicPr>
        <p:blipFill>
          <a:blip r:embed="rId3">
            <a:alphaModFix/>
          </a:blip>
          <a:stretch>
            <a:fillRect/>
          </a:stretch>
        </p:blipFill>
        <p:spPr>
          <a:xfrm>
            <a:off x="4806072" y="4413950"/>
            <a:ext cx="2276750" cy="2571750"/>
          </a:xfrm>
          <a:prstGeom prst="rect">
            <a:avLst/>
          </a:prstGeom>
          <a:noFill/>
          <a:ln>
            <a:noFill/>
          </a:ln>
        </p:spPr>
      </p:pic>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Summary Statistics </a:t>
            </a:r>
            <a:endParaRPr/>
          </a:p>
          <a:p>
            <a:pPr indent="0" lvl="0" marL="0" rtl="0" algn="l">
              <a:spcBef>
                <a:spcPts val="0"/>
              </a:spcBef>
              <a:spcAft>
                <a:spcPts val="0"/>
              </a:spcAft>
              <a:buNone/>
            </a:pPr>
            <a:r>
              <a:rPr i="1" lang="en" sz="2688"/>
              <a:t>Time in Weeks</a:t>
            </a:r>
            <a:endParaRPr i="1" sz="2688"/>
          </a:p>
        </p:txBody>
      </p:sp>
      <p:graphicFrame>
        <p:nvGraphicFramePr>
          <p:cNvPr id="150" name="Google Shape;150;p24"/>
          <p:cNvGraphicFramePr/>
          <p:nvPr/>
        </p:nvGraphicFramePr>
        <p:xfrm>
          <a:off x="659925" y="1488525"/>
          <a:ext cx="3000000" cy="3000000"/>
        </p:xfrm>
        <a:graphic>
          <a:graphicData uri="http://schemas.openxmlformats.org/drawingml/2006/table">
            <a:tbl>
              <a:tblPr>
                <a:noFill/>
                <a:tableStyleId>{8FD330A3-125B-4336-B836-1BD1B1D4BAA2}</a:tableStyleId>
              </a:tblPr>
              <a:tblGrid>
                <a:gridCol w="1219350"/>
                <a:gridCol w="1038700"/>
                <a:gridCol w="959675"/>
                <a:gridCol w="1309675"/>
                <a:gridCol w="395150"/>
                <a:gridCol w="1253225"/>
                <a:gridCol w="395150"/>
                <a:gridCol w="1253225"/>
              </a:tblGrid>
              <a:tr h="480600">
                <a:tc>
                  <a:txBody>
                    <a:bodyPr/>
                    <a:lstStyle/>
                    <a:p>
                      <a:pPr indent="0" lvl="0" marL="0" rtl="0" algn="ctr">
                        <a:spcBef>
                          <a:spcPts val="0"/>
                        </a:spcBef>
                        <a:spcAft>
                          <a:spcPts val="0"/>
                        </a:spcAft>
                        <a:buNone/>
                      </a:pPr>
                      <a:r>
                        <a:rPr lang="en" sz="1200">
                          <a:latin typeface="Average"/>
                          <a:ea typeface="Average"/>
                          <a:cs typeface="Average"/>
                          <a:sym typeface="Average"/>
                        </a:rPr>
                        <a:t>Sediment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Type</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Temperature</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a:t>
                      </a:r>
                      <a:r>
                        <a:rPr lang="en" sz="1200">
                          <a:latin typeface="Average"/>
                          <a:ea typeface="Average"/>
                          <a:cs typeface="Average"/>
                          <a:sym typeface="Average"/>
                        </a:rPr>
                        <a:t>°C</a:t>
                      </a:r>
                      <a:r>
                        <a:rPr lang="en" sz="1200">
                          <a:latin typeface="Average"/>
                          <a:ea typeface="Average"/>
                          <a:cs typeface="Average"/>
                          <a:sym typeface="Average"/>
                        </a:rPr>
                        <a:t>)</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Avg 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Shortest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Median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Longest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Anthropogenic</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800">
                          <a:latin typeface="Average"/>
                          <a:ea typeface="Average"/>
                          <a:cs typeface="Average"/>
                          <a:sym typeface="Average"/>
                        </a:rPr>
                        <a:t>4</a:t>
                      </a:r>
                      <a:endParaRPr b="1" sz="18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Anthropogenic</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1.95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800">
                          <a:latin typeface="Average"/>
                          <a:ea typeface="Average"/>
                          <a:cs typeface="Average"/>
                          <a:sym typeface="Average"/>
                        </a:rPr>
                        <a:t>2</a:t>
                      </a:r>
                      <a:endParaRPr b="1" sz="18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Natural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8</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Natural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rot="1576748">
            <a:off x="-1220663" y="2586662"/>
            <a:ext cx="2172152" cy="2453603"/>
          </a:xfrm>
          <a:prstGeom prst="rect">
            <a:avLst/>
          </a:prstGeom>
          <a:noFill/>
          <a:ln>
            <a:noFill/>
          </a:ln>
        </p:spPr>
      </p:pic>
      <p:pic>
        <p:nvPicPr>
          <p:cNvPr id="156" name="Google Shape;156;p25"/>
          <p:cNvPicPr preferRelativeResize="0"/>
          <p:nvPr/>
        </p:nvPicPr>
        <p:blipFill>
          <a:blip r:embed="rId4">
            <a:alphaModFix/>
          </a:blip>
          <a:stretch>
            <a:fillRect/>
          </a:stretch>
        </p:blipFill>
        <p:spPr>
          <a:xfrm>
            <a:off x="1959875" y="4373087"/>
            <a:ext cx="2395025" cy="2508576"/>
          </a:xfrm>
          <a:prstGeom prst="rect">
            <a:avLst/>
          </a:prstGeom>
          <a:noFill/>
          <a:ln>
            <a:noFill/>
          </a:ln>
        </p:spPr>
      </p:pic>
      <p:pic>
        <p:nvPicPr>
          <p:cNvPr id="157" name="Google Shape;157;p25"/>
          <p:cNvPicPr preferRelativeResize="0"/>
          <p:nvPr/>
        </p:nvPicPr>
        <p:blipFill>
          <a:blip r:embed="rId5">
            <a:alphaModFix/>
          </a:blip>
          <a:stretch>
            <a:fillRect/>
          </a:stretch>
        </p:blipFill>
        <p:spPr>
          <a:xfrm rot="-931275">
            <a:off x="7868745" y="3019163"/>
            <a:ext cx="2833326" cy="2887975"/>
          </a:xfrm>
          <a:prstGeom prst="rect">
            <a:avLst/>
          </a:prstGeom>
          <a:noFill/>
          <a:ln>
            <a:noFill/>
          </a:ln>
        </p:spPr>
      </p:pic>
      <p:pic>
        <p:nvPicPr>
          <p:cNvPr id="158" name="Google Shape;158;p25"/>
          <p:cNvPicPr preferRelativeResize="0"/>
          <p:nvPr/>
        </p:nvPicPr>
        <p:blipFill>
          <a:blip r:embed="rId6">
            <a:alphaModFix/>
          </a:blip>
          <a:stretch>
            <a:fillRect/>
          </a:stretch>
        </p:blipFill>
        <p:spPr>
          <a:xfrm>
            <a:off x="3552098" y="4413950"/>
            <a:ext cx="1914950" cy="2108000"/>
          </a:xfrm>
          <a:prstGeom prst="rect">
            <a:avLst/>
          </a:prstGeom>
          <a:noFill/>
          <a:ln>
            <a:noFill/>
          </a:ln>
        </p:spPr>
      </p:pic>
      <p:pic>
        <p:nvPicPr>
          <p:cNvPr id="159" name="Google Shape;159;p25"/>
          <p:cNvPicPr preferRelativeResize="0"/>
          <p:nvPr/>
        </p:nvPicPr>
        <p:blipFill>
          <a:blip r:embed="rId7">
            <a:alphaModFix/>
          </a:blip>
          <a:stretch>
            <a:fillRect/>
          </a:stretch>
        </p:blipFill>
        <p:spPr>
          <a:xfrm>
            <a:off x="750249" y="4191325"/>
            <a:ext cx="2158775" cy="2278901"/>
          </a:xfrm>
          <a:prstGeom prst="rect">
            <a:avLst/>
          </a:prstGeom>
          <a:noFill/>
          <a:ln>
            <a:noFill/>
          </a:ln>
        </p:spPr>
      </p:pic>
      <p:pic>
        <p:nvPicPr>
          <p:cNvPr id="160" name="Google Shape;160;p25"/>
          <p:cNvPicPr preferRelativeResize="0"/>
          <p:nvPr/>
        </p:nvPicPr>
        <p:blipFill>
          <a:blip r:embed="rId8">
            <a:alphaModFix/>
          </a:blip>
          <a:stretch>
            <a:fillRect/>
          </a:stretch>
        </p:blipFill>
        <p:spPr>
          <a:xfrm>
            <a:off x="6738925" y="3788587"/>
            <a:ext cx="3141000" cy="3288475"/>
          </a:xfrm>
          <a:prstGeom prst="rect">
            <a:avLst/>
          </a:prstGeom>
          <a:noFill/>
          <a:ln>
            <a:noFill/>
          </a:ln>
        </p:spPr>
      </p:pic>
      <p:pic>
        <p:nvPicPr>
          <p:cNvPr id="161" name="Google Shape;161;p25"/>
          <p:cNvPicPr preferRelativeResize="0"/>
          <p:nvPr/>
        </p:nvPicPr>
        <p:blipFill>
          <a:blip r:embed="rId3">
            <a:alphaModFix/>
          </a:blip>
          <a:stretch>
            <a:fillRect/>
          </a:stretch>
        </p:blipFill>
        <p:spPr>
          <a:xfrm>
            <a:off x="4806072" y="4413950"/>
            <a:ext cx="2276750" cy="2571750"/>
          </a:xfrm>
          <a:prstGeom prst="rect">
            <a:avLst/>
          </a:prstGeom>
          <a:noFill/>
          <a:ln>
            <a:noFill/>
          </a:ln>
        </p:spPr>
      </p:pic>
      <p:sp>
        <p:nvSpPr>
          <p:cNvPr id="162" name="Google Shape;16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Summary Statistics </a:t>
            </a:r>
            <a:endParaRPr/>
          </a:p>
          <a:p>
            <a:pPr indent="0" lvl="0" marL="0" rtl="0" algn="l">
              <a:spcBef>
                <a:spcPts val="0"/>
              </a:spcBef>
              <a:spcAft>
                <a:spcPts val="0"/>
              </a:spcAft>
              <a:buNone/>
            </a:pPr>
            <a:r>
              <a:rPr i="1" lang="en" sz="2688"/>
              <a:t>Time in Weeks</a:t>
            </a:r>
            <a:endParaRPr i="1" sz="2688"/>
          </a:p>
        </p:txBody>
      </p:sp>
      <p:graphicFrame>
        <p:nvGraphicFramePr>
          <p:cNvPr id="163" name="Google Shape;163;p25"/>
          <p:cNvGraphicFramePr/>
          <p:nvPr/>
        </p:nvGraphicFramePr>
        <p:xfrm>
          <a:off x="659925" y="1488525"/>
          <a:ext cx="3000000" cy="3000000"/>
        </p:xfrm>
        <a:graphic>
          <a:graphicData uri="http://schemas.openxmlformats.org/drawingml/2006/table">
            <a:tbl>
              <a:tblPr>
                <a:noFill/>
                <a:tableStyleId>{8FD330A3-125B-4336-B836-1BD1B1D4BAA2}</a:tableStyleId>
              </a:tblPr>
              <a:tblGrid>
                <a:gridCol w="1219350"/>
                <a:gridCol w="1038700"/>
                <a:gridCol w="959675"/>
                <a:gridCol w="1309675"/>
                <a:gridCol w="395150"/>
                <a:gridCol w="1253225"/>
                <a:gridCol w="395150"/>
                <a:gridCol w="1253225"/>
              </a:tblGrid>
              <a:tr h="480600">
                <a:tc>
                  <a:txBody>
                    <a:bodyPr/>
                    <a:lstStyle/>
                    <a:p>
                      <a:pPr indent="0" lvl="0" marL="0" rtl="0" algn="ctr">
                        <a:spcBef>
                          <a:spcPts val="0"/>
                        </a:spcBef>
                        <a:spcAft>
                          <a:spcPts val="0"/>
                        </a:spcAft>
                        <a:buNone/>
                      </a:pPr>
                      <a:r>
                        <a:rPr lang="en" sz="1200">
                          <a:latin typeface="Average"/>
                          <a:ea typeface="Average"/>
                          <a:cs typeface="Average"/>
                          <a:sym typeface="Average"/>
                        </a:rPr>
                        <a:t>Sediment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Type</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Temperature</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Avg 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Shortest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Median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Longest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Anthropogenic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Anthropogenic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1.95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Natural</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5.26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900">
                          <a:latin typeface="Average"/>
                          <a:ea typeface="Average"/>
                          <a:cs typeface="Average"/>
                          <a:sym typeface="Average"/>
                        </a:rPr>
                        <a:t>4</a:t>
                      </a:r>
                      <a:endParaRPr b="1" sz="19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8</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Natural</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900">
                          <a:latin typeface="Average"/>
                          <a:ea typeface="Average"/>
                          <a:cs typeface="Average"/>
                          <a:sym typeface="Average"/>
                        </a:rPr>
                        <a:t>3</a:t>
                      </a:r>
                      <a:endParaRPr b="1" sz="19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rot="1576748">
            <a:off x="-1220663" y="2586662"/>
            <a:ext cx="2172152" cy="2453603"/>
          </a:xfrm>
          <a:prstGeom prst="rect">
            <a:avLst/>
          </a:prstGeom>
          <a:noFill/>
          <a:ln>
            <a:noFill/>
          </a:ln>
        </p:spPr>
      </p:pic>
      <p:pic>
        <p:nvPicPr>
          <p:cNvPr id="169" name="Google Shape;169;p26"/>
          <p:cNvPicPr preferRelativeResize="0"/>
          <p:nvPr/>
        </p:nvPicPr>
        <p:blipFill>
          <a:blip r:embed="rId4">
            <a:alphaModFix/>
          </a:blip>
          <a:stretch>
            <a:fillRect/>
          </a:stretch>
        </p:blipFill>
        <p:spPr>
          <a:xfrm>
            <a:off x="1959875" y="4373087"/>
            <a:ext cx="2395025" cy="2508576"/>
          </a:xfrm>
          <a:prstGeom prst="rect">
            <a:avLst/>
          </a:prstGeom>
          <a:noFill/>
          <a:ln>
            <a:noFill/>
          </a:ln>
        </p:spPr>
      </p:pic>
      <p:pic>
        <p:nvPicPr>
          <p:cNvPr id="170" name="Google Shape;170;p26"/>
          <p:cNvPicPr preferRelativeResize="0"/>
          <p:nvPr/>
        </p:nvPicPr>
        <p:blipFill>
          <a:blip r:embed="rId5">
            <a:alphaModFix/>
          </a:blip>
          <a:stretch>
            <a:fillRect/>
          </a:stretch>
        </p:blipFill>
        <p:spPr>
          <a:xfrm rot="-931275">
            <a:off x="7868745" y="3019163"/>
            <a:ext cx="2833326" cy="2887975"/>
          </a:xfrm>
          <a:prstGeom prst="rect">
            <a:avLst/>
          </a:prstGeom>
          <a:noFill/>
          <a:ln>
            <a:noFill/>
          </a:ln>
        </p:spPr>
      </p:pic>
      <p:pic>
        <p:nvPicPr>
          <p:cNvPr id="171" name="Google Shape;171;p26"/>
          <p:cNvPicPr preferRelativeResize="0"/>
          <p:nvPr/>
        </p:nvPicPr>
        <p:blipFill>
          <a:blip r:embed="rId6">
            <a:alphaModFix/>
          </a:blip>
          <a:stretch>
            <a:fillRect/>
          </a:stretch>
        </p:blipFill>
        <p:spPr>
          <a:xfrm>
            <a:off x="3552098" y="4413950"/>
            <a:ext cx="1914950" cy="2108000"/>
          </a:xfrm>
          <a:prstGeom prst="rect">
            <a:avLst/>
          </a:prstGeom>
          <a:noFill/>
          <a:ln>
            <a:noFill/>
          </a:ln>
        </p:spPr>
      </p:pic>
      <p:pic>
        <p:nvPicPr>
          <p:cNvPr id="172" name="Google Shape;172;p26"/>
          <p:cNvPicPr preferRelativeResize="0"/>
          <p:nvPr/>
        </p:nvPicPr>
        <p:blipFill>
          <a:blip r:embed="rId7">
            <a:alphaModFix/>
          </a:blip>
          <a:stretch>
            <a:fillRect/>
          </a:stretch>
        </p:blipFill>
        <p:spPr>
          <a:xfrm>
            <a:off x="750249" y="4191325"/>
            <a:ext cx="2158775" cy="2278901"/>
          </a:xfrm>
          <a:prstGeom prst="rect">
            <a:avLst/>
          </a:prstGeom>
          <a:noFill/>
          <a:ln>
            <a:noFill/>
          </a:ln>
        </p:spPr>
      </p:pic>
      <p:pic>
        <p:nvPicPr>
          <p:cNvPr id="173" name="Google Shape;173;p26"/>
          <p:cNvPicPr preferRelativeResize="0"/>
          <p:nvPr/>
        </p:nvPicPr>
        <p:blipFill>
          <a:blip r:embed="rId8">
            <a:alphaModFix/>
          </a:blip>
          <a:stretch>
            <a:fillRect/>
          </a:stretch>
        </p:blipFill>
        <p:spPr>
          <a:xfrm>
            <a:off x="6738925" y="3788587"/>
            <a:ext cx="3141000" cy="3288475"/>
          </a:xfrm>
          <a:prstGeom prst="rect">
            <a:avLst/>
          </a:prstGeom>
          <a:noFill/>
          <a:ln>
            <a:noFill/>
          </a:ln>
        </p:spPr>
      </p:pic>
      <p:pic>
        <p:nvPicPr>
          <p:cNvPr id="174" name="Google Shape;174;p26"/>
          <p:cNvPicPr preferRelativeResize="0"/>
          <p:nvPr/>
        </p:nvPicPr>
        <p:blipFill>
          <a:blip r:embed="rId3">
            <a:alphaModFix/>
          </a:blip>
          <a:stretch>
            <a:fillRect/>
          </a:stretch>
        </p:blipFill>
        <p:spPr>
          <a:xfrm>
            <a:off x="4806072" y="4413950"/>
            <a:ext cx="2276750" cy="2571750"/>
          </a:xfrm>
          <a:prstGeom prst="rect">
            <a:avLst/>
          </a:prstGeom>
          <a:noFill/>
          <a:ln>
            <a:noFill/>
          </a:ln>
        </p:spPr>
      </p:pic>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Results/Analysis: Summary Statistics </a:t>
            </a:r>
            <a:endParaRPr>
              <a:latin typeface="Lora"/>
              <a:ea typeface="Lora"/>
              <a:cs typeface="Lora"/>
              <a:sym typeface="Lora"/>
            </a:endParaRPr>
          </a:p>
          <a:p>
            <a:pPr indent="0" lvl="0" marL="0" rtl="0" algn="l">
              <a:spcBef>
                <a:spcPts val="0"/>
              </a:spcBef>
              <a:spcAft>
                <a:spcPts val="0"/>
              </a:spcAft>
              <a:buNone/>
            </a:pPr>
            <a:r>
              <a:rPr i="1" lang="en" sz="2688">
                <a:latin typeface="Lora"/>
                <a:ea typeface="Lora"/>
                <a:cs typeface="Lora"/>
                <a:sym typeface="Lora"/>
              </a:rPr>
              <a:t>Time in Weeks</a:t>
            </a:r>
            <a:endParaRPr i="1" sz="2688">
              <a:latin typeface="Lora"/>
              <a:ea typeface="Lora"/>
              <a:cs typeface="Lora"/>
              <a:sym typeface="Lora"/>
            </a:endParaRPr>
          </a:p>
        </p:txBody>
      </p:sp>
      <p:graphicFrame>
        <p:nvGraphicFramePr>
          <p:cNvPr id="176" name="Google Shape;176;p26"/>
          <p:cNvGraphicFramePr/>
          <p:nvPr/>
        </p:nvGraphicFramePr>
        <p:xfrm>
          <a:off x="659925" y="1488525"/>
          <a:ext cx="3000000" cy="3000000"/>
        </p:xfrm>
        <a:graphic>
          <a:graphicData uri="http://schemas.openxmlformats.org/drawingml/2006/table">
            <a:tbl>
              <a:tblPr>
                <a:noFill/>
                <a:tableStyleId>{8FD330A3-125B-4336-B836-1BD1B1D4BAA2}</a:tableStyleId>
              </a:tblPr>
              <a:tblGrid>
                <a:gridCol w="1219350"/>
                <a:gridCol w="1038700"/>
                <a:gridCol w="959675"/>
                <a:gridCol w="1309675"/>
                <a:gridCol w="395150"/>
                <a:gridCol w="1253225"/>
                <a:gridCol w="395150"/>
                <a:gridCol w="1253225"/>
              </a:tblGrid>
              <a:tr h="480600">
                <a:tc>
                  <a:txBody>
                    <a:bodyPr/>
                    <a:lstStyle/>
                    <a:p>
                      <a:pPr indent="0" lvl="0" marL="0" rtl="0" algn="ctr">
                        <a:spcBef>
                          <a:spcPts val="0"/>
                        </a:spcBef>
                        <a:spcAft>
                          <a:spcPts val="0"/>
                        </a:spcAft>
                        <a:buNone/>
                      </a:pPr>
                      <a:r>
                        <a:rPr lang="en" sz="1200">
                          <a:latin typeface="Average"/>
                          <a:ea typeface="Average"/>
                          <a:cs typeface="Average"/>
                          <a:sym typeface="Average"/>
                        </a:rPr>
                        <a:t>Sediment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Type</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Temperature</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Avg 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Shortest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Median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Q3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Average"/>
                          <a:ea typeface="Average"/>
                          <a:cs typeface="Average"/>
                          <a:sym typeface="Average"/>
                        </a:rPr>
                        <a:t>Longest </a:t>
                      </a:r>
                      <a:endParaRPr sz="1200">
                        <a:latin typeface="Average"/>
                        <a:ea typeface="Average"/>
                        <a:cs typeface="Average"/>
                        <a:sym typeface="Average"/>
                      </a:endParaRPr>
                    </a:p>
                    <a:p>
                      <a:pPr indent="0" lvl="0" marL="0" rtl="0" algn="ctr">
                        <a:spcBef>
                          <a:spcPts val="0"/>
                        </a:spcBef>
                        <a:spcAft>
                          <a:spcPts val="0"/>
                        </a:spcAft>
                        <a:buNone/>
                      </a:pPr>
                      <a:r>
                        <a:rPr lang="en" sz="1200">
                          <a:latin typeface="Average"/>
                          <a:ea typeface="Average"/>
                          <a:cs typeface="Average"/>
                          <a:sym typeface="Average"/>
                        </a:rPr>
                        <a:t>Survival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Anthropogenic</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26</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700">
                          <a:highlight>
                            <a:schemeClr val="accent6"/>
                          </a:highlight>
                          <a:latin typeface="Average"/>
                          <a:ea typeface="Average"/>
                          <a:cs typeface="Average"/>
                          <a:sym typeface="Average"/>
                        </a:rPr>
                        <a:t>3.30</a:t>
                      </a:r>
                      <a:endParaRPr b="1" sz="17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1</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2</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500">
                          <a:highlight>
                            <a:schemeClr val="accent6"/>
                          </a:highlight>
                          <a:latin typeface="Average"/>
                          <a:ea typeface="Average"/>
                          <a:cs typeface="Average"/>
                          <a:sym typeface="Average"/>
                        </a:rPr>
                        <a:t>4</a:t>
                      </a:r>
                      <a:endParaRPr sz="15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5</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5</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Anthropogenic</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1.95</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highlight>
                            <a:schemeClr val="accent6"/>
                          </a:highlight>
                          <a:latin typeface="Average"/>
                          <a:ea typeface="Average"/>
                          <a:cs typeface="Average"/>
                          <a:sym typeface="Average"/>
                        </a:rPr>
                        <a:t>Natural</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26</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700">
                          <a:highlight>
                            <a:schemeClr val="accent6"/>
                          </a:highlight>
                          <a:latin typeface="Average"/>
                          <a:ea typeface="Average"/>
                          <a:cs typeface="Average"/>
                          <a:sym typeface="Average"/>
                        </a:rPr>
                        <a:t>5.26</a:t>
                      </a:r>
                      <a:endParaRPr b="1" sz="17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1</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2</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500">
                          <a:highlight>
                            <a:schemeClr val="accent6"/>
                          </a:highlight>
                          <a:latin typeface="Average"/>
                          <a:ea typeface="Average"/>
                          <a:cs typeface="Average"/>
                          <a:sym typeface="Average"/>
                        </a:rPr>
                        <a:t>4</a:t>
                      </a:r>
                      <a:endParaRPr sz="15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8</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highlight>
                            <a:schemeClr val="accent6"/>
                          </a:highlight>
                          <a:latin typeface="Average"/>
                          <a:ea typeface="Average"/>
                          <a:cs typeface="Average"/>
                          <a:sym typeface="Average"/>
                        </a:rPr>
                        <a:t>12</a:t>
                      </a:r>
                      <a:endParaRPr sz="1200">
                        <a:highlight>
                          <a:schemeClr val="accent6"/>
                        </a:highlight>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9300">
                <a:tc>
                  <a:txBody>
                    <a:bodyPr/>
                    <a:lstStyle/>
                    <a:p>
                      <a:pPr indent="0" lvl="0" marL="0" rtl="0" algn="ctr">
                        <a:spcBef>
                          <a:spcPts val="0"/>
                        </a:spcBef>
                        <a:spcAft>
                          <a:spcPts val="0"/>
                        </a:spcAft>
                        <a:buNone/>
                      </a:pPr>
                      <a:r>
                        <a:rPr lang="en" sz="1200">
                          <a:latin typeface="Average"/>
                          <a:ea typeface="Average"/>
                          <a:cs typeface="Average"/>
                          <a:sym typeface="Average"/>
                        </a:rPr>
                        <a:t>Natural</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3.06</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3</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4</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latin typeface="Average"/>
                          <a:ea typeface="Average"/>
                          <a:cs typeface="Average"/>
                          <a:sym typeface="Average"/>
                        </a:rPr>
                        <a:t>12</a:t>
                      </a:r>
                      <a:endParaRPr sz="1200">
                        <a:latin typeface="Average"/>
                        <a:ea typeface="Average"/>
                        <a:cs typeface="Average"/>
                        <a:sym typeface="Average"/>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Increased temperature decreases survival time</a:t>
            </a:r>
            <a:endParaRPr/>
          </a:p>
        </p:txBody>
      </p:sp>
      <p:pic>
        <p:nvPicPr>
          <p:cNvPr id="182" name="Google Shape;182;p27"/>
          <p:cNvPicPr preferRelativeResize="0"/>
          <p:nvPr/>
        </p:nvPicPr>
        <p:blipFill>
          <a:blip r:embed="rId3">
            <a:alphaModFix/>
          </a:blip>
          <a:stretch>
            <a:fillRect/>
          </a:stretch>
        </p:blipFill>
        <p:spPr>
          <a:xfrm>
            <a:off x="0" y="1526300"/>
            <a:ext cx="4414350" cy="2726525"/>
          </a:xfrm>
          <a:prstGeom prst="rect">
            <a:avLst/>
          </a:prstGeom>
          <a:noFill/>
          <a:ln>
            <a:noFill/>
          </a:ln>
        </p:spPr>
      </p:pic>
      <p:pic>
        <p:nvPicPr>
          <p:cNvPr id="183" name="Google Shape;183;p27"/>
          <p:cNvPicPr preferRelativeResize="0"/>
          <p:nvPr/>
        </p:nvPicPr>
        <p:blipFill>
          <a:blip r:embed="rId4">
            <a:alphaModFix/>
          </a:blip>
          <a:stretch>
            <a:fillRect/>
          </a:stretch>
        </p:blipFill>
        <p:spPr>
          <a:xfrm>
            <a:off x="4729650" y="1526300"/>
            <a:ext cx="4414350" cy="2726512"/>
          </a:xfrm>
          <a:prstGeom prst="rect">
            <a:avLst/>
          </a:prstGeom>
          <a:noFill/>
          <a:ln>
            <a:noFill/>
          </a:ln>
        </p:spPr>
      </p:pic>
      <p:cxnSp>
        <p:nvCxnSpPr>
          <p:cNvPr id="184" name="Google Shape;184;p27"/>
          <p:cNvCxnSpPr/>
          <p:nvPr/>
        </p:nvCxnSpPr>
        <p:spPr>
          <a:xfrm rot="10800000">
            <a:off x="1684300" y="2161225"/>
            <a:ext cx="0" cy="278100"/>
          </a:xfrm>
          <a:prstGeom prst="straightConnector1">
            <a:avLst/>
          </a:prstGeom>
          <a:noFill/>
          <a:ln cap="flat" cmpd="sng" w="19050">
            <a:solidFill>
              <a:schemeClr val="dk2"/>
            </a:solidFill>
            <a:prstDash val="solid"/>
            <a:round/>
            <a:headEnd len="med" w="med" type="none"/>
            <a:tailEnd len="med" w="med" type="none"/>
          </a:ln>
        </p:spPr>
      </p:cxnSp>
      <p:cxnSp>
        <p:nvCxnSpPr>
          <p:cNvPr id="185" name="Google Shape;185;p27"/>
          <p:cNvCxnSpPr/>
          <p:nvPr/>
        </p:nvCxnSpPr>
        <p:spPr>
          <a:xfrm>
            <a:off x="1675805" y="2167821"/>
            <a:ext cx="1443600" cy="0"/>
          </a:xfrm>
          <a:prstGeom prst="straightConnector1">
            <a:avLst/>
          </a:prstGeom>
          <a:noFill/>
          <a:ln cap="flat" cmpd="sng" w="19050">
            <a:solidFill>
              <a:schemeClr val="dk2"/>
            </a:solidFill>
            <a:prstDash val="solid"/>
            <a:round/>
            <a:headEnd len="med" w="med" type="none"/>
            <a:tailEnd len="med" w="med" type="none"/>
          </a:ln>
        </p:spPr>
      </p:cxnSp>
      <p:sp>
        <p:nvSpPr>
          <p:cNvPr id="186" name="Google Shape;186;p27"/>
          <p:cNvSpPr txBox="1"/>
          <p:nvPr/>
        </p:nvSpPr>
        <p:spPr>
          <a:xfrm>
            <a:off x="2194949" y="1933350"/>
            <a:ext cx="4053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t>
            </a:r>
            <a:endParaRPr b="1" sz="1000">
              <a:solidFill>
                <a:schemeClr val="dk2"/>
              </a:solidFill>
            </a:endParaRPr>
          </a:p>
        </p:txBody>
      </p:sp>
      <p:sp>
        <p:nvSpPr>
          <p:cNvPr id="187" name="Google Shape;187;p27"/>
          <p:cNvSpPr txBox="1"/>
          <p:nvPr/>
        </p:nvSpPr>
        <p:spPr>
          <a:xfrm>
            <a:off x="3323775" y="4030825"/>
            <a:ext cx="12651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 (p-value = </a:t>
            </a:r>
            <a:r>
              <a:rPr b="1" lang="en" sz="800">
                <a:solidFill>
                  <a:schemeClr val="dk2"/>
                </a:solidFill>
              </a:rPr>
              <a:t>8e-06</a:t>
            </a:r>
            <a:r>
              <a:rPr lang="en" sz="800">
                <a:solidFill>
                  <a:schemeClr val="dk2"/>
                </a:solidFill>
              </a:rPr>
              <a:t>)</a:t>
            </a:r>
            <a:endParaRPr sz="800">
              <a:solidFill>
                <a:schemeClr val="dk2"/>
              </a:solidFill>
            </a:endParaRPr>
          </a:p>
        </p:txBody>
      </p:sp>
      <p:cxnSp>
        <p:nvCxnSpPr>
          <p:cNvPr id="188" name="Google Shape;188;p27"/>
          <p:cNvCxnSpPr/>
          <p:nvPr/>
        </p:nvCxnSpPr>
        <p:spPr>
          <a:xfrm rot="10800000">
            <a:off x="3114638" y="2159375"/>
            <a:ext cx="0" cy="278100"/>
          </a:xfrm>
          <a:prstGeom prst="straightConnector1">
            <a:avLst/>
          </a:prstGeom>
          <a:noFill/>
          <a:ln cap="flat" cmpd="sng" w="19050">
            <a:solidFill>
              <a:schemeClr val="dk2"/>
            </a:solidFill>
            <a:prstDash val="solid"/>
            <a:round/>
            <a:headEnd len="med" w="med" type="none"/>
            <a:tailEnd len="med" w="med" type="none"/>
          </a:ln>
        </p:spPr>
      </p:cxnSp>
      <p:cxnSp>
        <p:nvCxnSpPr>
          <p:cNvPr id="189" name="Google Shape;189;p27"/>
          <p:cNvCxnSpPr/>
          <p:nvPr/>
        </p:nvCxnSpPr>
        <p:spPr>
          <a:xfrm flipH="1" rot="10800000">
            <a:off x="6084100" y="2163775"/>
            <a:ext cx="900" cy="175800"/>
          </a:xfrm>
          <a:prstGeom prst="straightConnector1">
            <a:avLst/>
          </a:prstGeom>
          <a:noFill/>
          <a:ln cap="flat" cmpd="sng" w="19050">
            <a:solidFill>
              <a:schemeClr val="dk2"/>
            </a:solidFill>
            <a:prstDash val="solid"/>
            <a:round/>
            <a:headEnd len="med" w="med" type="none"/>
            <a:tailEnd len="med" w="med" type="none"/>
          </a:ln>
        </p:spPr>
      </p:cxnSp>
      <p:cxnSp>
        <p:nvCxnSpPr>
          <p:cNvPr id="190" name="Google Shape;190;p27"/>
          <p:cNvCxnSpPr/>
          <p:nvPr/>
        </p:nvCxnSpPr>
        <p:spPr>
          <a:xfrm flipH="1" rot="10800000">
            <a:off x="6076070" y="2166934"/>
            <a:ext cx="320700" cy="900"/>
          </a:xfrm>
          <a:prstGeom prst="straightConnector1">
            <a:avLst/>
          </a:prstGeom>
          <a:noFill/>
          <a:ln cap="flat" cmpd="sng" w="19050">
            <a:solidFill>
              <a:schemeClr val="dk2"/>
            </a:solidFill>
            <a:prstDash val="solid"/>
            <a:round/>
            <a:headEnd len="med" w="med" type="none"/>
            <a:tailEnd len="med" w="med" type="none"/>
          </a:ln>
        </p:spPr>
      </p:cxnSp>
      <p:sp>
        <p:nvSpPr>
          <p:cNvPr id="191" name="Google Shape;191;p27"/>
          <p:cNvSpPr txBox="1"/>
          <p:nvPr/>
        </p:nvSpPr>
        <p:spPr>
          <a:xfrm>
            <a:off x="6073088" y="1960594"/>
            <a:ext cx="4053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t>
            </a:r>
            <a:endParaRPr b="1" sz="1000">
              <a:solidFill>
                <a:schemeClr val="dk2"/>
              </a:solidFill>
            </a:endParaRPr>
          </a:p>
        </p:txBody>
      </p:sp>
      <p:sp>
        <p:nvSpPr>
          <p:cNvPr id="192" name="Google Shape;192;p27"/>
          <p:cNvSpPr txBox="1"/>
          <p:nvPr/>
        </p:nvSpPr>
        <p:spPr>
          <a:xfrm>
            <a:off x="8031300" y="4030825"/>
            <a:ext cx="12651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 (p-value = </a:t>
            </a:r>
            <a:r>
              <a:rPr b="1" lang="en" sz="800">
                <a:solidFill>
                  <a:schemeClr val="dk2"/>
                </a:solidFill>
              </a:rPr>
              <a:t>&lt;2e-16</a:t>
            </a:r>
            <a:r>
              <a:rPr lang="en" sz="800">
                <a:solidFill>
                  <a:schemeClr val="dk2"/>
                </a:solidFill>
              </a:rPr>
              <a:t>)</a:t>
            </a:r>
            <a:endParaRPr sz="800">
              <a:solidFill>
                <a:schemeClr val="dk2"/>
              </a:solidFill>
            </a:endParaRPr>
          </a:p>
        </p:txBody>
      </p:sp>
      <p:cxnSp>
        <p:nvCxnSpPr>
          <p:cNvPr id="193" name="Google Shape;193;p27"/>
          <p:cNvCxnSpPr/>
          <p:nvPr/>
        </p:nvCxnSpPr>
        <p:spPr>
          <a:xfrm flipH="1" rot="10800000">
            <a:off x="6385923" y="2163775"/>
            <a:ext cx="900" cy="175800"/>
          </a:xfrm>
          <a:prstGeom prst="straightConnector1">
            <a:avLst/>
          </a:prstGeom>
          <a:noFill/>
          <a:ln cap="flat" cmpd="sng" w="19050">
            <a:solidFill>
              <a:schemeClr val="dk2"/>
            </a:solidFill>
            <a:prstDash val="solid"/>
            <a:round/>
            <a:headEnd len="med" w="med" type="none"/>
            <a:tailEnd len="med" w="med" type="none"/>
          </a:ln>
        </p:spPr>
      </p:cxnSp>
      <p:sp>
        <p:nvSpPr>
          <p:cNvPr id="194" name="Google Shape;194;p27"/>
          <p:cNvSpPr txBox="1"/>
          <p:nvPr/>
        </p:nvSpPr>
        <p:spPr>
          <a:xfrm>
            <a:off x="0" y="4761400"/>
            <a:ext cx="85206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Note: *** p value between temps (not distinguishing sedimentation types) = </a:t>
            </a:r>
            <a:r>
              <a:rPr b="1" lang="en" sz="1300">
                <a:solidFill>
                  <a:schemeClr val="dk2"/>
                </a:solidFill>
              </a:rPr>
              <a:t>7e-08 </a:t>
            </a:r>
            <a:r>
              <a:rPr lang="en" sz="1300">
                <a:solidFill>
                  <a:schemeClr val="dk2"/>
                </a:solidFill>
              </a:rPr>
              <a:t>(used random sampling)</a:t>
            </a:r>
            <a:endParaRPr sz="13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790962" y="215475"/>
            <a:ext cx="7401470" cy="4393650"/>
          </a:xfrm>
          <a:prstGeom prst="rect">
            <a:avLst/>
          </a:prstGeom>
          <a:noFill/>
          <a:ln>
            <a:noFill/>
          </a:ln>
        </p:spPr>
      </p:pic>
      <p:sp>
        <p:nvSpPr>
          <p:cNvPr id="200" name="Google Shape;200;p28"/>
          <p:cNvSpPr/>
          <p:nvPr/>
        </p:nvSpPr>
        <p:spPr>
          <a:xfrm>
            <a:off x="800005" y="964127"/>
            <a:ext cx="184200" cy="22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 name="Google Shape;201;p28"/>
          <p:cNvPicPr preferRelativeResize="0"/>
          <p:nvPr/>
        </p:nvPicPr>
        <p:blipFill>
          <a:blip r:embed="rId4">
            <a:alphaModFix/>
          </a:blip>
          <a:stretch>
            <a:fillRect/>
          </a:stretch>
        </p:blipFill>
        <p:spPr>
          <a:xfrm>
            <a:off x="3287291" y="1193385"/>
            <a:ext cx="271074" cy="229258"/>
          </a:xfrm>
          <a:prstGeom prst="rect">
            <a:avLst/>
          </a:prstGeom>
          <a:noFill/>
          <a:ln>
            <a:noFill/>
          </a:ln>
        </p:spPr>
      </p:pic>
      <p:sp>
        <p:nvSpPr>
          <p:cNvPr id="202" name="Google Shape;202;p28"/>
          <p:cNvSpPr/>
          <p:nvPr/>
        </p:nvSpPr>
        <p:spPr>
          <a:xfrm>
            <a:off x="7384915" y="964127"/>
            <a:ext cx="807600" cy="22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 name="Google Shape;203;p28"/>
          <p:cNvPicPr preferRelativeResize="0"/>
          <p:nvPr/>
        </p:nvPicPr>
        <p:blipFill>
          <a:blip r:embed="rId5">
            <a:alphaModFix/>
          </a:blip>
          <a:stretch>
            <a:fillRect/>
          </a:stretch>
        </p:blipFill>
        <p:spPr>
          <a:xfrm>
            <a:off x="3588437" y="1226376"/>
            <a:ext cx="1263543" cy="163276"/>
          </a:xfrm>
          <a:prstGeom prst="rect">
            <a:avLst/>
          </a:prstGeom>
          <a:noFill/>
          <a:ln>
            <a:noFill/>
          </a:ln>
        </p:spPr>
      </p:pic>
      <p:pic>
        <p:nvPicPr>
          <p:cNvPr id="204" name="Google Shape;204;p28"/>
          <p:cNvPicPr preferRelativeResize="0"/>
          <p:nvPr/>
        </p:nvPicPr>
        <p:blipFill>
          <a:blip r:embed="rId6">
            <a:alphaModFix/>
          </a:blip>
          <a:stretch>
            <a:fillRect/>
          </a:stretch>
        </p:blipFill>
        <p:spPr>
          <a:xfrm>
            <a:off x="4841295" y="1225012"/>
            <a:ext cx="184286" cy="152318"/>
          </a:xfrm>
          <a:prstGeom prst="rect">
            <a:avLst/>
          </a:prstGeom>
          <a:noFill/>
          <a:ln>
            <a:noFill/>
          </a:ln>
        </p:spPr>
      </p:pic>
      <p:cxnSp>
        <p:nvCxnSpPr>
          <p:cNvPr id="205" name="Google Shape;205;p28"/>
          <p:cNvCxnSpPr/>
          <p:nvPr/>
        </p:nvCxnSpPr>
        <p:spPr>
          <a:xfrm rot="10800000">
            <a:off x="2579519" y="1918592"/>
            <a:ext cx="0" cy="255600"/>
          </a:xfrm>
          <a:prstGeom prst="straightConnector1">
            <a:avLst/>
          </a:prstGeom>
          <a:noFill/>
          <a:ln cap="flat" cmpd="sng" w="19050">
            <a:solidFill>
              <a:schemeClr val="dk2"/>
            </a:solidFill>
            <a:prstDash val="solid"/>
            <a:round/>
            <a:headEnd len="med" w="med" type="none"/>
            <a:tailEnd len="med" w="med" type="none"/>
          </a:ln>
        </p:spPr>
      </p:cxnSp>
      <p:cxnSp>
        <p:nvCxnSpPr>
          <p:cNvPr id="206" name="Google Shape;206;p28"/>
          <p:cNvCxnSpPr/>
          <p:nvPr/>
        </p:nvCxnSpPr>
        <p:spPr>
          <a:xfrm flipH="1" rot="10800000">
            <a:off x="2572403" y="1918867"/>
            <a:ext cx="1019400" cy="3000"/>
          </a:xfrm>
          <a:prstGeom prst="straightConnector1">
            <a:avLst/>
          </a:prstGeom>
          <a:noFill/>
          <a:ln cap="flat" cmpd="sng" w="19050">
            <a:solidFill>
              <a:schemeClr val="dk2"/>
            </a:solidFill>
            <a:prstDash val="solid"/>
            <a:round/>
            <a:headEnd len="med" w="med" type="none"/>
            <a:tailEnd len="med" w="med" type="none"/>
          </a:ln>
        </p:spPr>
      </p:cxnSp>
      <p:sp>
        <p:nvSpPr>
          <p:cNvPr id="207" name="Google Shape;207;p28"/>
          <p:cNvSpPr txBox="1"/>
          <p:nvPr/>
        </p:nvSpPr>
        <p:spPr>
          <a:xfrm>
            <a:off x="2934691" y="1688081"/>
            <a:ext cx="3879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t>
            </a:r>
            <a:endParaRPr b="1" sz="1000">
              <a:solidFill>
                <a:schemeClr val="dk2"/>
              </a:solidFill>
            </a:endParaRPr>
          </a:p>
        </p:txBody>
      </p:sp>
      <p:cxnSp>
        <p:nvCxnSpPr>
          <p:cNvPr id="208" name="Google Shape;208;p28"/>
          <p:cNvCxnSpPr/>
          <p:nvPr/>
        </p:nvCxnSpPr>
        <p:spPr>
          <a:xfrm rot="10800000">
            <a:off x="3584877" y="1915252"/>
            <a:ext cx="0" cy="255600"/>
          </a:xfrm>
          <a:prstGeom prst="straightConnector1">
            <a:avLst/>
          </a:prstGeom>
          <a:noFill/>
          <a:ln cap="flat" cmpd="sng" w="19050">
            <a:solidFill>
              <a:schemeClr val="dk2"/>
            </a:solidFill>
            <a:prstDash val="solid"/>
            <a:round/>
            <a:headEnd len="med" w="med" type="none"/>
            <a:tailEnd len="med" w="med" type="none"/>
          </a:ln>
        </p:spPr>
      </p:cxnSp>
      <p:sp>
        <p:nvSpPr>
          <p:cNvPr id="209" name="Google Shape;209;p28"/>
          <p:cNvSpPr txBox="1"/>
          <p:nvPr/>
        </p:nvSpPr>
        <p:spPr>
          <a:xfrm>
            <a:off x="800000" y="4322625"/>
            <a:ext cx="27591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 (p-value = </a:t>
            </a:r>
            <a:r>
              <a:rPr b="1" lang="en" sz="1000">
                <a:solidFill>
                  <a:schemeClr val="dk2"/>
                </a:solidFill>
              </a:rPr>
              <a:t>9e-07, </a:t>
            </a:r>
            <a:r>
              <a:rPr lang="en" sz="1000">
                <a:solidFill>
                  <a:schemeClr val="dk2"/>
                </a:solidFill>
              </a:rPr>
              <a:t>used random sampling</a:t>
            </a:r>
            <a:r>
              <a:rPr lang="en" sz="1000">
                <a:solidFill>
                  <a:schemeClr val="dk2"/>
                </a:solidFill>
              </a:rPr>
              <a:t>)</a:t>
            </a:r>
            <a:endParaRPr sz="1000">
              <a:solidFill>
                <a:schemeClr val="dk2"/>
              </a:solidFill>
            </a:endParaRPr>
          </a:p>
        </p:txBody>
      </p:sp>
      <p:sp>
        <p:nvSpPr>
          <p:cNvPr id="210" name="Google Shape;210;p28"/>
          <p:cNvSpPr txBox="1"/>
          <p:nvPr/>
        </p:nvSpPr>
        <p:spPr>
          <a:xfrm>
            <a:off x="0" y="4761400"/>
            <a:ext cx="85206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Note: * p value between sediment types (not distinguishing temperatures) = </a:t>
            </a:r>
            <a:r>
              <a:rPr b="1" lang="en" sz="1300">
                <a:solidFill>
                  <a:schemeClr val="dk2"/>
                </a:solidFill>
              </a:rPr>
              <a:t>0.04</a:t>
            </a:r>
            <a:r>
              <a:rPr lang="en" sz="1300">
                <a:solidFill>
                  <a:schemeClr val="dk2"/>
                </a:solidFill>
              </a:rPr>
              <a:t> </a:t>
            </a:r>
            <a:r>
              <a:rPr lang="en" sz="1300">
                <a:solidFill>
                  <a:schemeClr val="dk2"/>
                </a:solidFill>
              </a:rPr>
              <a:t>(used random sampling)</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 name="Google Shape;216;p29"/>
          <p:cNvSpPr txBox="1"/>
          <p:nvPr>
            <p:ph type="title"/>
          </p:nvPr>
        </p:nvSpPr>
        <p:spPr>
          <a:xfrm>
            <a:off x="3673925" y="526350"/>
            <a:ext cx="5522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500">
                <a:solidFill>
                  <a:srgbClr val="F0FBFD"/>
                </a:solidFill>
                <a:latin typeface="Lora"/>
                <a:ea typeface="Lora"/>
                <a:cs typeface="Lora"/>
                <a:sym typeface="Lora"/>
              </a:rPr>
              <a:t>Conclusion/</a:t>
            </a:r>
            <a:endParaRPr sz="5500">
              <a:solidFill>
                <a:srgbClr val="F0FBFD"/>
              </a:solidFill>
              <a:latin typeface="Lora"/>
              <a:ea typeface="Lora"/>
              <a:cs typeface="Lora"/>
              <a:sym typeface="Lora"/>
            </a:endParaRPr>
          </a:p>
          <a:p>
            <a:pPr indent="0" lvl="0" marL="0" rtl="0" algn="l">
              <a:spcBef>
                <a:spcPts val="0"/>
              </a:spcBef>
              <a:spcAft>
                <a:spcPts val="0"/>
              </a:spcAft>
              <a:buNone/>
            </a:pPr>
            <a:r>
              <a:rPr lang="en" sz="5500">
                <a:solidFill>
                  <a:srgbClr val="F0FBFD"/>
                </a:solidFill>
                <a:latin typeface="Lora"/>
                <a:ea typeface="Lora"/>
                <a:cs typeface="Lora"/>
                <a:sym typeface="Lora"/>
              </a:rPr>
              <a:t>Next Steps</a:t>
            </a:r>
            <a:endParaRPr sz="5500">
              <a:solidFill>
                <a:srgbClr val="F0FBFD"/>
              </a:solidFill>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Conclusion</a:t>
            </a:r>
            <a:endParaRPr>
              <a:latin typeface="Lora"/>
              <a:ea typeface="Lora"/>
              <a:cs typeface="Lora"/>
              <a:sym typeface="Lora"/>
            </a:endParaRPr>
          </a:p>
        </p:txBody>
      </p:sp>
      <p:sp>
        <p:nvSpPr>
          <p:cNvPr id="222" name="Google Shape;22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Font typeface="Lora"/>
              <a:buChar char="●"/>
            </a:pPr>
            <a:r>
              <a:rPr lang="en" sz="2300">
                <a:latin typeface="Lora"/>
                <a:ea typeface="Lora"/>
                <a:cs typeface="Lora"/>
                <a:sym typeface="Lora"/>
              </a:rPr>
              <a:t>Both anthropogenic sediment and high temperatures negatively impact coral survival.</a:t>
            </a:r>
            <a:endParaRPr sz="2300">
              <a:latin typeface="Lora"/>
              <a:ea typeface="Lora"/>
              <a:cs typeface="Lora"/>
              <a:sym typeface="Lora"/>
            </a:endParaRPr>
          </a:p>
          <a:p>
            <a:pPr indent="-374650" lvl="0" marL="457200" rtl="0" algn="l">
              <a:spcBef>
                <a:spcPts val="0"/>
              </a:spcBef>
              <a:spcAft>
                <a:spcPts val="0"/>
              </a:spcAft>
              <a:buSzPts val="2300"/>
              <a:buFont typeface="Lora"/>
              <a:buChar char="●"/>
            </a:pPr>
            <a:r>
              <a:rPr lang="en" sz="2300">
                <a:latin typeface="Lora"/>
                <a:ea typeface="Lora"/>
                <a:cs typeface="Lora"/>
                <a:sym typeface="Lora"/>
              </a:rPr>
              <a:t>High temperatures have a greater detrimental effect compared to sediment.</a:t>
            </a:r>
            <a:endParaRPr sz="2300">
              <a:latin typeface="Lora"/>
              <a:ea typeface="Lora"/>
              <a:cs typeface="Lora"/>
              <a:sym typeface="Lora"/>
            </a:endParaRPr>
          </a:p>
        </p:txBody>
      </p:sp>
      <p:pic>
        <p:nvPicPr>
          <p:cNvPr id="223" name="Google Shape;223;p30"/>
          <p:cNvPicPr preferRelativeResize="0"/>
          <p:nvPr/>
        </p:nvPicPr>
        <p:blipFill>
          <a:blip r:embed="rId3">
            <a:alphaModFix/>
          </a:blip>
          <a:stretch>
            <a:fillRect/>
          </a:stretch>
        </p:blipFill>
        <p:spPr>
          <a:xfrm flipH="1" rot="3218305">
            <a:off x="-584376" y="2829233"/>
            <a:ext cx="2741380" cy="3152806"/>
          </a:xfrm>
          <a:prstGeom prst="rect">
            <a:avLst/>
          </a:prstGeom>
          <a:noFill/>
          <a:ln>
            <a:noFill/>
          </a:ln>
        </p:spPr>
      </p:pic>
      <p:pic>
        <p:nvPicPr>
          <p:cNvPr id="224" name="Google Shape;224;p30"/>
          <p:cNvPicPr preferRelativeResize="0"/>
          <p:nvPr/>
        </p:nvPicPr>
        <p:blipFill>
          <a:blip r:embed="rId4">
            <a:alphaModFix/>
          </a:blip>
          <a:stretch>
            <a:fillRect/>
          </a:stretch>
        </p:blipFill>
        <p:spPr>
          <a:xfrm>
            <a:off x="6738925" y="2645587"/>
            <a:ext cx="3141000" cy="3288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Limitations/Next Steps </a:t>
            </a:r>
            <a:endParaRPr>
              <a:latin typeface="Lora"/>
              <a:ea typeface="Lora"/>
              <a:cs typeface="Lora"/>
              <a:sym typeface="Lora"/>
            </a:endParaRPr>
          </a:p>
        </p:txBody>
      </p:sp>
      <p:sp>
        <p:nvSpPr>
          <p:cNvPr id="230" name="Google Shape;23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a:latin typeface="Lora"/>
                <a:ea typeface="Lora"/>
                <a:cs typeface="Lora"/>
                <a:sym typeface="Lora"/>
              </a:rPr>
              <a:t>Limitations:</a:t>
            </a:r>
            <a:endParaRPr b="1">
              <a:latin typeface="Lora"/>
              <a:ea typeface="Lora"/>
              <a:cs typeface="Lora"/>
              <a:sym typeface="Lora"/>
            </a:endParaRPr>
          </a:p>
          <a:p>
            <a:pPr indent="-342900" lvl="0" marL="457200" rtl="0" algn="l">
              <a:spcBef>
                <a:spcPts val="1200"/>
              </a:spcBef>
              <a:spcAft>
                <a:spcPts val="0"/>
              </a:spcAft>
              <a:buSzPts val="1800"/>
              <a:buFont typeface="Lora"/>
              <a:buChar char="●"/>
            </a:pPr>
            <a:r>
              <a:rPr lang="en">
                <a:latin typeface="Lora"/>
                <a:ea typeface="Lora"/>
                <a:cs typeface="Lora"/>
                <a:sym typeface="Lora"/>
              </a:rPr>
              <a:t>The experiments had different time spans.</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Sediment levels were not included in the provided dataset.</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It's unclear if coral in anthropogenic sediment could survive beyond 5 weeks.</a:t>
            </a:r>
            <a:endParaRPr>
              <a:latin typeface="Lora"/>
              <a:ea typeface="Lora"/>
              <a:cs typeface="Lora"/>
              <a:sym typeface="Lora"/>
            </a:endParaRPr>
          </a:p>
          <a:p>
            <a:pPr indent="0" lvl="0" marL="0" rtl="0" algn="l">
              <a:spcBef>
                <a:spcPts val="1200"/>
              </a:spcBef>
              <a:spcAft>
                <a:spcPts val="0"/>
              </a:spcAft>
              <a:buNone/>
            </a:pPr>
            <a:r>
              <a:rPr b="1" lang="en">
                <a:latin typeface="Lora"/>
                <a:ea typeface="Lora"/>
                <a:cs typeface="Lora"/>
                <a:sym typeface="Lora"/>
              </a:rPr>
              <a:t>Next Steps</a:t>
            </a:r>
            <a:endParaRPr b="1">
              <a:latin typeface="Lora"/>
              <a:ea typeface="Lora"/>
              <a:cs typeface="Lora"/>
              <a:sym typeface="Lora"/>
            </a:endParaRPr>
          </a:p>
          <a:p>
            <a:pPr indent="-342900" lvl="0" marL="457200" rtl="0" algn="l">
              <a:spcBef>
                <a:spcPts val="1200"/>
              </a:spcBef>
              <a:spcAft>
                <a:spcPts val="0"/>
              </a:spcAft>
              <a:buSzPts val="1800"/>
              <a:buFont typeface="Lora"/>
              <a:buChar char="●"/>
            </a:pPr>
            <a:r>
              <a:rPr lang="en">
                <a:latin typeface="Lora"/>
                <a:ea typeface="Lora"/>
                <a:cs typeface="Lora"/>
                <a:sym typeface="Lora"/>
              </a:rPr>
              <a:t>Repeat experiments with consistent time frames and varying sediment levels.</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Explore coral survival in anthropogenic sediment over longer durations than 5 weeks.</a:t>
            </a:r>
            <a:endParaRPr>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50000" r="0" t="0"/>
          <a:stretch/>
        </p:blipFill>
        <p:spPr>
          <a:xfrm>
            <a:off x="2100" y="0"/>
            <a:ext cx="4572000" cy="5143500"/>
          </a:xfrm>
          <a:prstGeom prst="rect">
            <a:avLst/>
          </a:prstGeom>
          <a:noFill/>
          <a:ln>
            <a:noFill/>
          </a:ln>
        </p:spPr>
      </p:pic>
      <p:sp>
        <p:nvSpPr>
          <p:cNvPr id="63" name="Google Shape;63;p1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0FBFD"/>
                </a:solidFill>
                <a:latin typeface="Lora"/>
                <a:ea typeface="Lora"/>
                <a:cs typeface="Lora"/>
                <a:sym typeface="Lora"/>
              </a:rPr>
              <a:t>Table of Contents</a:t>
            </a:r>
            <a:endParaRPr>
              <a:solidFill>
                <a:srgbClr val="F0FBFD"/>
              </a:solidFill>
              <a:latin typeface="Lora"/>
              <a:ea typeface="Lora"/>
              <a:cs typeface="Lora"/>
              <a:sym typeface="Lora"/>
            </a:endParaRPr>
          </a:p>
        </p:txBody>
      </p:sp>
      <p:sp>
        <p:nvSpPr>
          <p:cNvPr id="64" name="Google Shape;64;p1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Lora"/>
              <a:buChar char="●"/>
            </a:pPr>
            <a:r>
              <a:rPr lang="en">
                <a:latin typeface="Lora"/>
                <a:ea typeface="Lora"/>
                <a:cs typeface="Lora"/>
                <a:sym typeface="Lora"/>
              </a:rPr>
              <a:t>BACKGROUND</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DATA AND METHODOLOGY</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RESULTS/</a:t>
            </a:r>
            <a:r>
              <a:rPr lang="en">
                <a:latin typeface="Lora"/>
                <a:ea typeface="Lora"/>
                <a:cs typeface="Lora"/>
                <a:sym typeface="Lora"/>
              </a:rPr>
              <a:t>ANALYSIS</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CONCLUSION/NEXT STEPS</a:t>
            </a:r>
            <a:endParaRPr>
              <a:latin typeface="Lora"/>
              <a:ea typeface="Lora"/>
              <a:cs typeface="Lora"/>
              <a:sym typeface="Lora"/>
            </a:endParaRPr>
          </a:p>
        </p:txBody>
      </p:sp>
      <p:pic>
        <p:nvPicPr>
          <p:cNvPr id="65" name="Google Shape;65;p14"/>
          <p:cNvPicPr preferRelativeResize="0"/>
          <p:nvPr/>
        </p:nvPicPr>
        <p:blipFill>
          <a:blip r:embed="rId4">
            <a:alphaModFix/>
          </a:blip>
          <a:stretch>
            <a:fillRect/>
          </a:stretch>
        </p:blipFill>
        <p:spPr>
          <a:xfrm rot="-1272002">
            <a:off x="7125370" y="3469288"/>
            <a:ext cx="2833325" cy="2887974"/>
          </a:xfrm>
          <a:prstGeom prst="rect">
            <a:avLst/>
          </a:prstGeom>
          <a:noFill/>
          <a:ln>
            <a:noFill/>
          </a:ln>
        </p:spPr>
      </p:pic>
      <p:pic>
        <p:nvPicPr>
          <p:cNvPr id="66" name="Google Shape;66;p14"/>
          <p:cNvPicPr preferRelativeResize="0"/>
          <p:nvPr/>
        </p:nvPicPr>
        <p:blipFill>
          <a:blip r:embed="rId5">
            <a:alphaModFix/>
          </a:blip>
          <a:stretch>
            <a:fillRect/>
          </a:stretch>
        </p:blipFill>
        <p:spPr>
          <a:xfrm rot="2523078">
            <a:off x="-1410526" y="3001863"/>
            <a:ext cx="3141001" cy="3288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Recommendation</a:t>
            </a:r>
            <a:endParaRPr>
              <a:latin typeface="Lora"/>
              <a:ea typeface="Lora"/>
              <a:cs typeface="Lora"/>
              <a:sym typeface="Lora"/>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latin typeface="Lora"/>
              <a:ea typeface="Lora"/>
              <a:cs typeface="Lora"/>
              <a:sym typeface="Lora"/>
            </a:endParaRPr>
          </a:p>
          <a:p>
            <a:pPr indent="0" lvl="0" marL="0" rtl="0" algn="l">
              <a:spcBef>
                <a:spcPts val="1200"/>
              </a:spcBef>
              <a:spcAft>
                <a:spcPts val="1200"/>
              </a:spcAft>
              <a:buNone/>
            </a:pPr>
            <a:r>
              <a:rPr lang="en" sz="2300">
                <a:latin typeface="Lora"/>
                <a:ea typeface="Lora"/>
                <a:cs typeface="Lora"/>
                <a:sym typeface="Lora"/>
              </a:rPr>
              <a:t>Limit anthropogenic creating activities (Dredging) to colder parts of the year, when temperatures are around 26 degrees Celsius, to mitigate adverse effects on coral survival.</a:t>
            </a:r>
            <a:endParaRPr sz="2300">
              <a:latin typeface="Lora"/>
              <a:ea typeface="Lora"/>
              <a:cs typeface="Lora"/>
              <a:sym typeface="Lora"/>
            </a:endParaRPr>
          </a:p>
        </p:txBody>
      </p:sp>
      <p:pic>
        <p:nvPicPr>
          <p:cNvPr id="237" name="Google Shape;237;p32"/>
          <p:cNvPicPr preferRelativeResize="0"/>
          <p:nvPr/>
        </p:nvPicPr>
        <p:blipFill>
          <a:blip r:embed="rId3">
            <a:alphaModFix/>
          </a:blip>
          <a:stretch>
            <a:fillRect/>
          </a:stretch>
        </p:blipFill>
        <p:spPr>
          <a:xfrm>
            <a:off x="7103375" y="2903487"/>
            <a:ext cx="2395025" cy="2508576"/>
          </a:xfrm>
          <a:prstGeom prst="rect">
            <a:avLst/>
          </a:prstGeom>
          <a:noFill/>
          <a:ln>
            <a:noFill/>
          </a:ln>
        </p:spPr>
      </p:pic>
      <p:pic>
        <p:nvPicPr>
          <p:cNvPr id="238" name="Google Shape;238;p32"/>
          <p:cNvPicPr preferRelativeResize="0"/>
          <p:nvPr/>
        </p:nvPicPr>
        <p:blipFill>
          <a:blip r:embed="rId4">
            <a:alphaModFix/>
          </a:blip>
          <a:stretch>
            <a:fillRect/>
          </a:stretch>
        </p:blipFill>
        <p:spPr>
          <a:xfrm>
            <a:off x="5860349" y="2903475"/>
            <a:ext cx="2158775" cy="2278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3"/>
          <p:cNvPicPr preferRelativeResize="0"/>
          <p:nvPr/>
        </p:nvPicPr>
        <p:blipFill>
          <a:blip r:embed="rId3">
            <a:alphaModFix/>
          </a:blip>
          <a:stretch>
            <a:fillRect/>
          </a:stretch>
        </p:blipFill>
        <p:spPr>
          <a:xfrm>
            <a:off x="152400" y="152400"/>
            <a:ext cx="8420100" cy="465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49" name="Google Shape;24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lang="en"/>
              <a:t>Bergbauer, A. (2021). </a:t>
            </a:r>
            <a:r>
              <a:rPr i="1" lang="en"/>
              <a:t>Coral bleaching image stock illustration </a:t>
            </a:r>
            <a:r>
              <a:rPr lang="en"/>
              <a:t>[Infographic].</a:t>
            </a:r>
            <a:r>
              <a:rPr i="1" lang="en"/>
              <a:t> </a:t>
            </a:r>
            <a:r>
              <a:rPr lang="en"/>
              <a:t>iStock by Getty Images. https://www.istockphoto.com/vector/coral-bleaching-image- gm1302280379-394069726</a:t>
            </a:r>
            <a:endParaRPr/>
          </a:p>
          <a:p>
            <a:pPr indent="-334327" lvl="0" marL="457200" rtl="0" algn="l">
              <a:spcBef>
                <a:spcPts val="0"/>
              </a:spcBef>
              <a:spcAft>
                <a:spcPts val="0"/>
              </a:spcAft>
              <a:buSzPct val="100000"/>
              <a:buAutoNum type="arabicPeriod"/>
            </a:pPr>
            <a:r>
              <a:rPr lang="en"/>
              <a:t>Ekaterinabaikal. (n.d.). </a:t>
            </a:r>
            <a:r>
              <a:rPr i="1" lang="en"/>
              <a:t>Dredging machine. </a:t>
            </a:r>
            <a:r>
              <a:rPr lang="en"/>
              <a:t>[Cartoon image]. 123rf. https://www. 123rf.com/photo_83027093_huge-crane-barge-industrial-ship-that-digs-sand-marine-dredging-digging-sea-bottom-light-sea-green.html</a:t>
            </a:r>
            <a:endParaRPr/>
          </a:p>
          <a:p>
            <a:pPr indent="-334327" lvl="0" marL="457200" rtl="0" algn="l">
              <a:spcBef>
                <a:spcPts val="0"/>
              </a:spcBef>
              <a:spcAft>
                <a:spcPts val="0"/>
              </a:spcAft>
              <a:buSzPct val="100000"/>
              <a:buAutoNum type="arabicPeriod"/>
            </a:pPr>
            <a:r>
              <a:rPr lang="en"/>
              <a:t>Fourney, F., &amp; Figueiredo, J. (2018). Additive negative effects of anthropogenic sedimentation and warming on the survival of coral recruits </a:t>
            </a:r>
            <a:r>
              <a:rPr i="1" lang="en"/>
              <a:t>Scientific Reports, 7.</a:t>
            </a:r>
            <a:r>
              <a:rPr lang="en"/>
              <a:t>(12380), 1-8</a:t>
            </a:r>
            <a:r>
              <a:rPr i="1" lang="en"/>
              <a:t>. </a:t>
            </a:r>
            <a:r>
              <a:rPr lang="en"/>
              <a:t>https://doi.org/10.1038/s41598-017-12607-w</a:t>
            </a:r>
            <a:endParaRPr/>
          </a:p>
          <a:p>
            <a:pPr indent="-334327" lvl="0" marL="457200" rtl="0" algn="l">
              <a:spcBef>
                <a:spcPts val="0"/>
              </a:spcBef>
              <a:spcAft>
                <a:spcPts val="0"/>
              </a:spcAft>
              <a:buSzPct val="100000"/>
              <a:buAutoNum type="arabicPeriod"/>
            </a:pPr>
            <a:r>
              <a:rPr lang="en"/>
              <a:t>Fourney, F., &amp; Figueiredo, J. (2018). Data from: Additive negative effects of anthropogenic sedimentation and warming on the survival of coral recruits [Dataset]. Dryad. </a:t>
            </a:r>
            <a:r>
              <a:rPr lang="en" u="sng">
                <a:solidFill>
                  <a:schemeClr val="hlink"/>
                </a:solidFill>
                <a:hlinkClick r:id="rId3"/>
              </a:rPr>
              <a:t>https://doi.org/10.5061/dryad.4t85s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2" name="Google Shape;72;p15"/>
          <p:cNvSpPr txBox="1"/>
          <p:nvPr>
            <p:ph type="title"/>
          </p:nvPr>
        </p:nvSpPr>
        <p:spPr>
          <a:xfrm>
            <a:off x="3673925" y="526350"/>
            <a:ext cx="5522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0FBFD"/>
                </a:solidFill>
                <a:latin typeface="Lora"/>
                <a:ea typeface="Lora"/>
                <a:cs typeface="Lora"/>
                <a:sym typeface="Lora"/>
              </a:rPr>
              <a:t>BACKGROUND</a:t>
            </a:r>
            <a:endParaRPr>
              <a:solidFill>
                <a:srgbClr val="F0FBFD"/>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Background</a:t>
            </a:r>
            <a:r>
              <a:rPr baseline="30000" lang="en">
                <a:latin typeface="Lora"/>
                <a:ea typeface="Lora"/>
                <a:cs typeface="Lora"/>
                <a:sym typeface="Lora"/>
              </a:rPr>
              <a:t>3</a:t>
            </a:r>
            <a:endParaRPr baseline="30000" sz="2577">
              <a:latin typeface="Lora"/>
              <a:ea typeface="Lora"/>
              <a:cs typeface="Lora"/>
              <a:sym typeface="Lora"/>
            </a:endParaRPr>
          </a:p>
        </p:txBody>
      </p:sp>
      <p:sp>
        <p:nvSpPr>
          <p:cNvPr id="78" name="Google Shape;78;p16"/>
          <p:cNvSpPr txBox="1"/>
          <p:nvPr>
            <p:ph idx="1" type="body"/>
          </p:nvPr>
        </p:nvSpPr>
        <p:spPr>
          <a:xfrm>
            <a:off x="311700" y="1152475"/>
            <a:ext cx="44508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Average"/>
              <a:buChar char="-"/>
            </a:pPr>
            <a:r>
              <a:rPr lang="en" sz="1700">
                <a:latin typeface="Average"/>
                <a:ea typeface="Average"/>
                <a:cs typeface="Average"/>
                <a:sym typeface="Average"/>
              </a:rPr>
              <a:t>Coral is essential to the ocean’s ecosystem and the economy of coastal towns.</a:t>
            </a:r>
            <a:endParaRPr baseline="30000" sz="1700">
              <a:latin typeface="Average"/>
              <a:ea typeface="Average"/>
              <a:cs typeface="Average"/>
              <a:sym typeface="Average"/>
            </a:endParaRPr>
          </a:p>
          <a:p>
            <a:pPr indent="-336550" lvl="0" marL="457200" rtl="0" algn="l">
              <a:spcBef>
                <a:spcPts val="0"/>
              </a:spcBef>
              <a:spcAft>
                <a:spcPts val="0"/>
              </a:spcAft>
              <a:buSzPts val="1700"/>
              <a:buChar char="-"/>
            </a:pPr>
            <a:r>
              <a:rPr lang="en" sz="1700">
                <a:latin typeface="Average"/>
                <a:ea typeface="Average"/>
                <a:cs typeface="Average"/>
                <a:sym typeface="Average"/>
              </a:rPr>
              <a:t>Corals are dying out due to </a:t>
            </a:r>
            <a:r>
              <a:rPr b="1" lang="en" sz="1700">
                <a:latin typeface="Average"/>
                <a:ea typeface="Average"/>
                <a:cs typeface="Average"/>
                <a:sym typeface="Average"/>
              </a:rPr>
              <a:t>increasing global temperatures</a:t>
            </a:r>
            <a:r>
              <a:rPr lang="en" sz="1700">
                <a:latin typeface="Average"/>
                <a:ea typeface="Average"/>
                <a:cs typeface="Average"/>
                <a:sym typeface="Average"/>
              </a:rPr>
              <a:t> and harmful human activities (</a:t>
            </a:r>
            <a:r>
              <a:rPr b="1" lang="en" sz="1700">
                <a:latin typeface="Average"/>
                <a:ea typeface="Average"/>
                <a:cs typeface="Average"/>
                <a:sym typeface="Average"/>
              </a:rPr>
              <a:t>anthropogenic</a:t>
            </a:r>
            <a:r>
              <a:rPr b="1" lang="en" sz="1700">
                <a:latin typeface="Average"/>
                <a:ea typeface="Average"/>
                <a:cs typeface="Average"/>
                <a:sym typeface="Average"/>
              </a:rPr>
              <a:t> effects</a:t>
            </a:r>
            <a:r>
              <a:rPr lang="en" sz="1700">
                <a:latin typeface="Average"/>
                <a:ea typeface="Average"/>
                <a:cs typeface="Average"/>
                <a:sym typeface="Average"/>
              </a:rPr>
              <a:t>). </a:t>
            </a:r>
            <a:endParaRPr sz="1700">
              <a:latin typeface="Average"/>
              <a:ea typeface="Average"/>
              <a:cs typeface="Average"/>
              <a:sym typeface="Average"/>
            </a:endParaRPr>
          </a:p>
          <a:p>
            <a:pPr indent="-336550" lvl="0" marL="457200" rtl="0" algn="l">
              <a:spcBef>
                <a:spcPts val="0"/>
              </a:spcBef>
              <a:spcAft>
                <a:spcPts val="0"/>
              </a:spcAft>
              <a:buSzPts val="1700"/>
              <a:buChar char="-"/>
            </a:pPr>
            <a:r>
              <a:rPr lang="en" sz="1700">
                <a:latin typeface="Average"/>
                <a:ea typeface="Average"/>
                <a:cs typeface="Average"/>
                <a:sym typeface="Average"/>
              </a:rPr>
              <a:t>Coral has enough energy to </a:t>
            </a:r>
            <a:r>
              <a:rPr b="1" lang="en" sz="1700">
                <a:latin typeface="Average"/>
                <a:ea typeface="Average"/>
                <a:cs typeface="Average"/>
                <a:sym typeface="Average"/>
              </a:rPr>
              <a:t>battle one threat,</a:t>
            </a:r>
            <a:r>
              <a:rPr lang="en" sz="1700">
                <a:latin typeface="Average"/>
                <a:ea typeface="Average"/>
                <a:cs typeface="Average"/>
                <a:sym typeface="Average"/>
              </a:rPr>
              <a:t> but two leads to population decline.</a:t>
            </a:r>
            <a:endParaRPr sz="1700">
              <a:latin typeface="Average"/>
              <a:ea typeface="Average"/>
              <a:cs typeface="Average"/>
              <a:sym typeface="Average"/>
            </a:endParaRPr>
          </a:p>
          <a:p>
            <a:pPr indent="-323850" lvl="1" marL="914400" rtl="0" algn="l">
              <a:spcBef>
                <a:spcPts val="0"/>
              </a:spcBef>
              <a:spcAft>
                <a:spcPts val="0"/>
              </a:spcAft>
              <a:buSzPts val="1500"/>
              <a:buChar char="-"/>
            </a:pPr>
            <a:r>
              <a:rPr b="1" lang="en" sz="1700">
                <a:latin typeface="Average"/>
                <a:ea typeface="Average"/>
                <a:cs typeface="Average"/>
                <a:sym typeface="Average"/>
              </a:rPr>
              <a:t>Dredging and bleaching </a:t>
            </a:r>
            <a:r>
              <a:rPr lang="en" sz="1700">
                <a:latin typeface="Average"/>
                <a:ea typeface="Average"/>
                <a:cs typeface="Average"/>
                <a:sym typeface="Average"/>
              </a:rPr>
              <a:t>are two threats coral is currently battling.</a:t>
            </a:r>
            <a:endParaRPr sz="1700">
              <a:latin typeface="Average"/>
              <a:ea typeface="Average"/>
              <a:cs typeface="Average"/>
              <a:sym typeface="Average"/>
            </a:endParaRPr>
          </a:p>
        </p:txBody>
      </p:sp>
      <p:pic>
        <p:nvPicPr>
          <p:cNvPr id="79" name="Google Shape;79;p16"/>
          <p:cNvPicPr preferRelativeResize="0"/>
          <p:nvPr/>
        </p:nvPicPr>
        <p:blipFill>
          <a:blip r:embed="rId3">
            <a:alphaModFix/>
          </a:blip>
          <a:stretch>
            <a:fillRect/>
          </a:stretch>
        </p:blipFill>
        <p:spPr>
          <a:xfrm>
            <a:off x="4854300" y="1318650"/>
            <a:ext cx="3563850" cy="3563850"/>
          </a:xfrm>
          <a:prstGeom prst="rect">
            <a:avLst/>
          </a:prstGeom>
          <a:noFill/>
          <a:ln>
            <a:noFill/>
          </a:ln>
        </p:spPr>
      </p:pic>
      <p:sp>
        <p:nvSpPr>
          <p:cNvPr id="80" name="Google Shape;80;p16"/>
          <p:cNvSpPr txBox="1"/>
          <p:nvPr/>
        </p:nvSpPr>
        <p:spPr>
          <a:xfrm>
            <a:off x="8368200" y="1187675"/>
            <a:ext cx="3351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1</a:t>
            </a:r>
            <a:endParaRPr sz="1000">
              <a:solidFill>
                <a:schemeClr val="dk2"/>
              </a:solidFill>
            </a:endParaRPr>
          </a:p>
        </p:txBody>
      </p:sp>
      <p:pic>
        <p:nvPicPr>
          <p:cNvPr id="81" name="Google Shape;81;p16"/>
          <p:cNvPicPr preferRelativeResize="0"/>
          <p:nvPr/>
        </p:nvPicPr>
        <p:blipFill>
          <a:blip r:embed="rId4">
            <a:alphaModFix/>
          </a:blip>
          <a:stretch>
            <a:fillRect/>
          </a:stretch>
        </p:blipFill>
        <p:spPr>
          <a:xfrm rot="-8243434">
            <a:off x="7403651" y="-901762"/>
            <a:ext cx="2395024" cy="250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5175450" y="1393601"/>
            <a:ext cx="3242700" cy="3242700"/>
          </a:xfrm>
          <a:prstGeom prst="rect">
            <a:avLst/>
          </a:prstGeom>
          <a:noFill/>
          <a:ln>
            <a:noFill/>
          </a:ln>
        </p:spPr>
      </p:pic>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More Background &amp; Study Goal</a:t>
            </a:r>
            <a:r>
              <a:rPr baseline="30000" lang="en">
                <a:latin typeface="Lora"/>
                <a:ea typeface="Lora"/>
                <a:cs typeface="Lora"/>
                <a:sym typeface="Lora"/>
              </a:rPr>
              <a:t>3</a:t>
            </a:r>
            <a:endParaRPr baseline="30000">
              <a:latin typeface="Lora"/>
              <a:ea typeface="Lora"/>
              <a:cs typeface="Lora"/>
              <a:sym typeface="Lora"/>
            </a:endParaRPr>
          </a:p>
        </p:txBody>
      </p:sp>
      <p:sp>
        <p:nvSpPr>
          <p:cNvPr id="88" name="Google Shape;88;p17"/>
          <p:cNvSpPr txBox="1"/>
          <p:nvPr>
            <p:ph idx="1" type="body"/>
          </p:nvPr>
        </p:nvSpPr>
        <p:spPr>
          <a:xfrm>
            <a:off x="311700" y="1152475"/>
            <a:ext cx="4863600" cy="382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latin typeface="Average"/>
                <a:ea typeface="Average"/>
                <a:cs typeface="Average"/>
                <a:sym typeface="Average"/>
              </a:rPr>
              <a:t>Humans are the cause</a:t>
            </a:r>
            <a:r>
              <a:rPr lang="en" sz="1600">
                <a:latin typeface="Average"/>
                <a:ea typeface="Average"/>
                <a:cs typeface="Average"/>
                <a:sym typeface="Average"/>
              </a:rPr>
              <a:t> of both increased atmospheric CO</a:t>
            </a:r>
            <a:r>
              <a:rPr baseline="-25000" lang="en" sz="1600">
                <a:latin typeface="Average"/>
                <a:ea typeface="Average"/>
                <a:cs typeface="Average"/>
                <a:sym typeface="Average"/>
              </a:rPr>
              <a:t>2</a:t>
            </a:r>
            <a:r>
              <a:rPr lang="en" sz="1600">
                <a:latin typeface="Average"/>
                <a:ea typeface="Average"/>
                <a:cs typeface="Average"/>
                <a:sym typeface="Average"/>
              </a:rPr>
              <a:t> (indirect cause of global warming) and anthropogenic sediment damaging corals.</a:t>
            </a:r>
            <a:endParaRPr sz="1600">
              <a:latin typeface="Average"/>
              <a:ea typeface="Average"/>
              <a:cs typeface="Average"/>
              <a:sym typeface="Average"/>
            </a:endParaRPr>
          </a:p>
          <a:p>
            <a:pPr indent="-330200" lvl="0" marL="457200" rtl="0" algn="l">
              <a:spcBef>
                <a:spcPts val="0"/>
              </a:spcBef>
              <a:spcAft>
                <a:spcPts val="0"/>
              </a:spcAft>
              <a:buSzPts val="1600"/>
              <a:buChar char="-"/>
            </a:pPr>
            <a:r>
              <a:rPr lang="en" sz="1600">
                <a:latin typeface="Average"/>
                <a:ea typeface="Average"/>
                <a:cs typeface="Average"/>
                <a:sym typeface="Average"/>
              </a:rPr>
              <a:t>Dredging leads to </a:t>
            </a:r>
            <a:r>
              <a:rPr b="1" lang="en" sz="1600">
                <a:latin typeface="Average"/>
                <a:ea typeface="Average"/>
                <a:cs typeface="Average"/>
                <a:sym typeface="Average"/>
              </a:rPr>
              <a:t>highly</a:t>
            </a:r>
            <a:r>
              <a:rPr lang="en" sz="1600">
                <a:latin typeface="Average"/>
                <a:ea typeface="Average"/>
                <a:cs typeface="Average"/>
                <a:sym typeface="Average"/>
              </a:rPr>
              <a:t> </a:t>
            </a:r>
            <a:r>
              <a:rPr b="1" lang="en" sz="1600">
                <a:latin typeface="Average"/>
                <a:ea typeface="Average"/>
                <a:cs typeface="Average"/>
                <a:sym typeface="Average"/>
              </a:rPr>
              <a:t>turbid water conditions</a:t>
            </a:r>
            <a:r>
              <a:rPr lang="en" sz="1600">
                <a:latin typeface="Average"/>
                <a:ea typeface="Average"/>
                <a:cs typeface="Average"/>
                <a:sym typeface="Average"/>
              </a:rPr>
              <a:t> and the </a:t>
            </a:r>
            <a:r>
              <a:rPr b="1" lang="en" sz="1600">
                <a:latin typeface="Average"/>
                <a:ea typeface="Average"/>
                <a:cs typeface="Average"/>
                <a:sym typeface="Average"/>
              </a:rPr>
              <a:t>creation of fine sediment </a:t>
            </a:r>
            <a:r>
              <a:rPr lang="en" sz="1600">
                <a:latin typeface="Average"/>
                <a:ea typeface="Average"/>
                <a:cs typeface="Average"/>
                <a:sym typeface="Average"/>
              </a:rPr>
              <a:t>that blocks sunlight, suffocates coral, encourages bacterial growth and introduces toxins to coral.</a:t>
            </a:r>
            <a:endParaRPr sz="1600">
              <a:latin typeface="Average"/>
              <a:ea typeface="Average"/>
              <a:cs typeface="Average"/>
              <a:sym typeface="Average"/>
            </a:endParaRPr>
          </a:p>
          <a:p>
            <a:pPr indent="0" lvl="0" marL="457200" rtl="0" algn="l">
              <a:spcBef>
                <a:spcPts val="1200"/>
              </a:spcBef>
              <a:spcAft>
                <a:spcPts val="1200"/>
              </a:spcAft>
              <a:buNone/>
            </a:pPr>
            <a:r>
              <a:rPr i="1" lang="en">
                <a:latin typeface="Average"/>
                <a:ea typeface="Average"/>
                <a:cs typeface="Average"/>
                <a:sym typeface="Average"/>
              </a:rPr>
              <a:t>Study question: </a:t>
            </a:r>
            <a:r>
              <a:rPr b="1" i="1" lang="en">
                <a:latin typeface="Average"/>
                <a:ea typeface="Average"/>
                <a:cs typeface="Average"/>
                <a:sym typeface="Average"/>
              </a:rPr>
              <a:t>Will reducing anthropogenic sedimentation allow corals to endure climate change?</a:t>
            </a:r>
            <a:endParaRPr b="1" i="1">
              <a:latin typeface="Average"/>
              <a:ea typeface="Average"/>
              <a:cs typeface="Average"/>
              <a:sym typeface="Average"/>
            </a:endParaRPr>
          </a:p>
        </p:txBody>
      </p:sp>
      <p:sp>
        <p:nvSpPr>
          <p:cNvPr id="89" name="Google Shape;89;p17"/>
          <p:cNvSpPr txBox="1"/>
          <p:nvPr/>
        </p:nvSpPr>
        <p:spPr>
          <a:xfrm>
            <a:off x="8368200" y="1273728"/>
            <a:ext cx="3351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2</a:t>
            </a:r>
            <a:endParaRPr sz="1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 name="Google Shape;95;p18"/>
          <p:cNvSpPr txBox="1"/>
          <p:nvPr>
            <p:ph type="title"/>
          </p:nvPr>
        </p:nvSpPr>
        <p:spPr>
          <a:xfrm>
            <a:off x="3673925" y="526350"/>
            <a:ext cx="5522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0FBFD"/>
                </a:solidFill>
                <a:latin typeface="Lora"/>
                <a:ea typeface="Lora"/>
                <a:cs typeface="Lora"/>
                <a:sym typeface="Lora"/>
              </a:rPr>
              <a:t>DATA AND METHODOLOGY</a:t>
            </a:r>
            <a:endParaRPr>
              <a:solidFill>
                <a:srgbClr val="F0FBFD"/>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Data and Methodology</a:t>
            </a:r>
            <a:r>
              <a:rPr baseline="30000" lang="en">
                <a:latin typeface="Lora"/>
                <a:ea typeface="Lora"/>
                <a:cs typeface="Lora"/>
                <a:sym typeface="Lora"/>
              </a:rPr>
              <a:t>4</a:t>
            </a:r>
            <a:r>
              <a:rPr lang="en">
                <a:latin typeface="Lora"/>
                <a:ea typeface="Lora"/>
                <a:cs typeface="Lora"/>
                <a:sym typeface="Lora"/>
              </a:rPr>
              <a:t>	</a:t>
            </a:r>
            <a:endParaRPr>
              <a:latin typeface="Lora"/>
              <a:ea typeface="Lora"/>
              <a:cs typeface="Lora"/>
              <a:sym typeface="Lora"/>
            </a:endParaRPr>
          </a:p>
        </p:txBody>
      </p:sp>
      <p:sp>
        <p:nvSpPr>
          <p:cNvPr id="101" name="Google Shape;101;p19"/>
          <p:cNvSpPr txBox="1"/>
          <p:nvPr>
            <p:ph idx="1" type="body"/>
          </p:nvPr>
        </p:nvSpPr>
        <p:spPr>
          <a:xfrm>
            <a:off x="311700" y="1152475"/>
            <a:ext cx="4364100" cy="3729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latin typeface="Average"/>
                <a:ea typeface="Average"/>
                <a:cs typeface="Average"/>
                <a:sym typeface="Average"/>
              </a:rPr>
              <a:t>Study Type: </a:t>
            </a:r>
            <a:r>
              <a:rPr lang="en">
                <a:latin typeface="Average"/>
                <a:ea typeface="Average"/>
                <a:cs typeface="Average"/>
                <a:sym typeface="Average"/>
              </a:rPr>
              <a:t>Experimental</a:t>
            </a:r>
            <a:r>
              <a:rPr lang="en">
                <a:latin typeface="Average"/>
                <a:ea typeface="Average"/>
                <a:cs typeface="Average"/>
                <a:sym typeface="Average"/>
              </a:rPr>
              <a:t> </a:t>
            </a:r>
            <a:r>
              <a:rPr lang="en">
                <a:latin typeface="Average"/>
                <a:ea typeface="Average"/>
                <a:cs typeface="Average"/>
                <a:sym typeface="Average"/>
              </a:rPr>
              <a:t>Study</a:t>
            </a:r>
            <a:endParaRPr>
              <a:latin typeface="Average"/>
              <a:ea typeface="Average"/>
              <a:cs typeface="Average"/>
              <a:sym typeface="Average"/>
            </a:endParaRPr>
          </a:p>
          <a:p>
            <a:pPr indent="0" lvl="0" marL="0" rtl="0" algn="l">
              <a:spcBef>
                <a:spcPts val="1200"/>
              </a:spcBef>
              <a:spcAft>
                <a:spcPts val="0"/>
              </a:spcAft>
              <a:buNone/>
            </a:pPr>
            <a:r>
              <a:rPr b="1" lang="en">
                <a:latin typeface="Average"/>
                <a:ea typeface="Average"/>
                <a:cs typeface="Average"/>
                <a:sym typeface="Average"/>
              </a:rPr>
              <a:t>Experiment</a:t>
            </a:r>
            <a:r>
              <a:rPr b="1" lang="en">
                <a:latin typeface="Average"/>
                <a:ea typeface="Average"/>
                <a:cs typeface="Average"/>
                <a:sym typeface="Average"/>
              </a:rPr>
              <a:t> Units:</a:t>
            </a:r>
            <a:r>
              <a:rPr lang="en">
                <a:latin typeface="Average"/>
                <a:ea typeface="Average"/>
                <a:cs typeface="Average"/>
                <a:sym typeface="Average"/>
              </a:rPr>
              <a:t> Coral recruits of </a:t>
            </a:r>
            <a:r>
              <a:rPr i="1" lang="en">
                <a:latin typeface="Average"/>
                <a:ea typeface="Average"/>
                <a:cs typeface="Average"/>
                <a:sym typeface="Average"/>
              </a:rPr>
              <a:t>Porites astreoides</a:t>
            </a:r>
            <a:endParaRPr i="1">
              <a:latin typeface="Average"/>
              <a:ea typeface="Average"/>
              <a:cs typeface="Average"/>
              <a:sym typeface="Average"/>
            </a:endParaRPr>
          </a:p>
          <a:p>
            <a:pPr indent="0" lvl="0" marL="0" rtl="0" algn="l">
              <a:spcBef>
                <a:spcPts val="1200"/>
              </a:spcBef>
              <a:spcAft>
                <a:spcPts val="0"/>
              </a:spcAft>
              <a:buNone/>
            </a:pPr>
            <a:r>
              <a:rPr b="1" lang="en">
                <a:latin typeface="Average"/>
                <a:ea typeface="Average"/>
                <a:cs typeface="Average"/>
                <a:sym typeface="Average"/>
              </a:rPr>
              <a:t>Sample Size: </a:t>
            </a:r>
            <a:endParaRPr>
              <a:latin typeface="Average"/>
              <a:ea typeface="Average"/>
              <a:cs typeface="Average"/>
              <a:sym typeface="Average"/>
            </a:endParaRPr>
          </a:p>
          <a:p>
            <a:pPr indent="-325755" lvl="0" marL="457200" rtl="0" algn="l">
              <a:spcBef>
                <a:spcPts val="1200"/>
              </a:spcBef>
              <a:spcAft>
                <a:spcPts val="0"/>
              </a:spcAft>
              <a:buSzPct val="100000"/>
              <a:buChar char="●"/>
            </a:pPr>
            <a:r>
              <a:rPr b="1" lang="en">
                <a:latin typeface="Average"/>
                <a:ea typeface="Average"/>
                <a:cs typeface="Average"/>
                <a:sym typeface="Average"/>
              </a:rPr>
              <a:t>First Experiment </a:t>
            </a:r>
            <a:r>
              <a:rPr lang="en">
                <a:latin typeface="Average"/>
                <a:ea typeface="Average"/>
                <a:cs typeface="Average"/>
                <a:sym typeface="Average"/>
              </a:rPr>
              <a:t>(natural sediment): 1,503 newly settled coral recruits</a:t>
            </a:r>
            <a:endParaRPr>
              <a:latin typeface="Average"/>
              <a:ea typeface="Average"/>
              <a:cs typeface="Average"/>
              <a:sym typeface="Average"/>
            </a:endParaRPr>
          </a:p>
          <a:p>
            <a:pPr indent="-325755" lvl="0" marL="457200" rtl="0" algn="l">
              <a:spcBef>
                <a:spcPts val="0"/>
              </a:spcBef>
              <a:spcAft>
                <a:spcPts val="0"/>
              </a:spcAft>
              <a:buSzPct val="116736"/>
              <a:buChar char="●"/>
            </a:pPr>
            <a:r>
              <a:rPr b="1" lang="en">
                <a:latin typeface="Average"/>
                <a:ea typeface="Average"/>
                <a:cs typeface="Average"/>
                <a:sym typeface="Average"/>
              </a:rPr>
              <a:t>Second Experiment </a:t>
            </a:r>
            <a:r>
              <a:rPr lang="en">
                <a:latin typeface="Average"/>
                <a:ea typeface="Average"/>
                <a:cs typeface="Average"/>
                <a:sym typeface="Average"/>
              </a:rPr>
              <a:t>(anthropogenic sediment): 80 five-month-old coral recruits</a:t>
            </a:r>
            <a:endParaRPr i="1" sz="1541">
              <a:latin typeface="Average"/>
              <a:ea typeface="Average"/>
              <a:cs typeface="Average"/>
              <a:sym typeface="Average"/>
            </a:endParaRPr>
          </a:p>
          <a:p>
            <a:pPr indent="0" lvl="0" marL="0" rtl="0" algn="l">
              <a:spcBef>
                <a:spcPts val="1200"/>
              </a:spcBef>
              <a:spcAft>
                <a:spcPts val="0"/>
              </a:spcAft>
              <a:buNone/>
            </a:pPr>
            <a:r>
              <a:rPr b="1" i="1" lang="en" sz="1541">
                <a:latin typeface="Average"/>
                <a:ea typeface="Average"/>
                <a:cs typeface="Average"/>
                <a:sym typeface="Average"/>
              </a:rPr>
              <a:t>Natural sediment:</a:t>
            </a:r>
            <a:r>
              <a:rPr i="1" lang="en" sz="1541">
                <a:latin typeface="Average"/>
                <a:ea typeface="Average"/>
                <a:cs typeface="Average"/>
                <a:sym typeface="Average"/>
              </a:rPr>
              <a:t> Fine, granular sediment naturally occurring in the ocean.</a:t>
            </a:r>
            <a:endParaRPr i="1" sz="1541">
              <a:latin typeface="Average"/>
              <a:ea typeface="Average"/>
              <a:cs typeface="Average"/>
              <a:sym typeface="Average"/>
            </a:endParaRPr>
          </a:p>
          <a:p>
            <a:pPr indent="0" lvl="0" marL="0" rtl="0" algn="l">
              <a:spcBef>
                <a:spcPts val="1200"/>
              </a:spcBef>
              <a:spcAft>
                <a:spcPts val="1200"/>
              </a:spcAft>
              <a:buNone/>
            </a:pPr>
            <a:r>
              <a:rPr b="1" i="1" lang="en" sz="1541">
                <a:latin typeface="Average"/>
                <a:ea typeface="Average"/>
                <a:cs typeface="Average"/>
                <a:sym typeface="Average"/>
              </a:rPr>
              <a:t>Anthropogenic sediment: </a:t>
            </a:r>
            <a:r>
              <a:rPr i="1" lang="en" sz="1541">
                <a:latin typeface="Average"/>
                <a:ea typeface="Average"/>
                <a:cs typeface="Average"/>
                <a:sym typeface="Average"/>
              </a:rPr>
              <a:t>Man-made sediment from dredging, typically larger than natural sediment.</a:t>
            </a:r>
            <a:endParaRPr i="1" sz="1541">
              <a:latin typeface="Average"/>
              <a:ea typeface="Average"/>
              <a:cs typeface="Average"/>
              <a:sym typeface="Average"/>
            </a:endParaRPr>
          </a:p>
        </p:txBody>
      </p:sp>
      <p:pic>
        <p:nvPicPr>
          <p:cNvPr id="102" name="Google Shape;102;p19"/>
          <p:cNvPicPr preferRelativeResize="0"/>
          <p:nvPr/>
        </p:nvPicPr>
        <p:blipFill>
          <a:blip r:embed="rId3">
            <a:alphaModFix/>
          </a:blip>
          <a:stretch>
            <a:fillRect/>
          </a:stretch>
        </p:blipFill>
        <p:spPr>
          <a:xfrm>
            <a:off x="4828200" y="1170125"/>
            <a:ext cx="4163400" cy="3122550"/>
          </a:xfrm>
          <a:prstGeom prst="rect">
            <a:avLst/>
          </a:prstGeom>
          <a:noFill/>
          <a:ln>
            <a:noFill/>
          </a:ln>
        </p:spPr>
      </p:pic>
      <p:sp>
        <p:nvSpPr>
          <p:cNvPr id="103" name="Google Shape;103;p19"/>
          <p:cNvSpPr txBox="1"/>
          <p:nvPr/>
        </p:nvSpPr>
        <p:spPr>
          <a:xfrm>
            <a:off x="4828200" y="4375325"/>
            <a:ext cx="38781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Average"/>
                <a:ea typeface="Average"/>
                <a:cs typeface="Average"/>
                <a:sym typeface="Average"/>
              </a:rPr>
              <a:t>Mustard Hill Coral (</a:t>
            </a:r>
            <a:r>
              <a:rPr i="1" lang="en" sz="1300">
                <a:solidFill>
                  <a:schemeClr val="dk2"/>
                </a:solidFill>
                <a:latin typeface="Average"/>
                <a:ea typeface="Average"/>
                <a:cs typeface="Average"/>
                <a:sym typeface="Average"/>
              </a:rPr>
              <a:t>Porites astreoides)</a:t>
            </a:r>
            <a:endParaRPr sz="1300">
              <a:solidFill>
                <a:schemeClr val="dk2"/>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Data and Methodology</a:t>
            </a:r>
            <a:r>
              <a:rPr baseline="30000" lang="en">
                <a:latin typeface="Lora"/>
                <a:ea typeface="Lora"/>
                <a:cs typeface="Lora"/>
                <a:sym typeface="Lora"/>
              </a:rPr>
              <a:t>4</a:t>
            </a:r>
            <a:r>
              <a:rPr lang="en">
                <a:latin typeface="Lora"/>
                <a:ea typeface="Lora"/>
                <a:cs typeface="Lora"/>
                <a:sym typeface="Lora"/>
              </a:rPr>
              <a:t>	</a:t>
            </a:r>
            <a:endParaRPr>
              <a:latin typeface="Lora"/>
              <a:ea typeface="Lora"/>
              <a:cs typeface="Lora"/>
              <a:sym typeface="Lora"/>
            </a:endParaRPr>
          </a:p>
        </p:txBody>
      </p:sp>
      <p:sp>
        <p:nvSpPr>
          <p:cNvPr id="109" name="Google Shape;109;p20"/>
          <p:cNvSpPr txBox="1"/>
          <p:nvPr>
            <p:ph idx="1" type="body"/>
          </p:nvPr>
        </p:nvSpPr>
        <p:spPr>
          <a:xfrm>
            <a:off x="311700" y="1152475"/>
            <a:ext cx="4364100" cy="3729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latin typeface="Average"/>
                <a:ea typeface="Average"/>
                <a:cs typeface="Average"/>
                <a:sym typeface="Average"/>
              </a:rPr>
              <a:t>Primary Response Variable: </a:t>
            </a:r>
            <a:r>
              <a:rPr lang="en">
                <a:latin typeface="Average"/>
                <a:ea typeface="Average"/>
                <a:cs typeface="Average"/>
                <a:sym typeface="Average"/>
              </a:rPr>
              <a:t>Survival of coral recruits (in Weeks)</a:t>
            </a:r>
            <a:endParaRPr>
              <a:latin typeface="Average"/>
              <a:ea typeface="Average"/>
              <a:cs typeface="Average"/>
              <a:sym typeface="Average"/>
            </a:endParaRPr>
          </a:p>
          <a:p>
            <a:pPr indent="0" lvl="0" marL="0" rtl="0" algn="l">
              <a:spcBef>
                <a:spcPts val="1200"/>
              </a:spcBef>
              <a:spcAft>
                <a:spcPts val="0"/>
              </a:spcAft>
              <a:buNone/>
            </a:pPr>
            <a:r>
              <a:rPr b="1" lang="en">
                <a:latin typeface="Average"/>
                <a:ea typeface="Average"/>
                <a:cs typeface="Average"/>
                <a:sym typeface="Average"/>
              </a:rPr>
              <a:t>Factors:</a:t>
            </a:r>
            <a:endParaRPr b="1">
              <a:latin typeface="Average"/>
              <a:ea typeface="Average"/>
              <a:cs typeface="Average"/>
              <a:sym typeface="Average"/>
            </a:endParaRPr>
          </a:p>
          <a:p>
            <a:pPr indent="-334327" lvl="0" marL="457200" rtl="0" algn="l">
              <a:spcBef>
                <a:spcPts val="1200"/>
              </a:spcBef>
              <a:spcAft>
                <a:spcPts val="0"/>
              </a:spcAft>
              <a:buSzPct val="100000"/>
              <a:buFont typeface="Average"/>
              <a:buChar char="●"/>
            </a:pPr>
            <a:r>
              <a:rPr lang="en">
                <a:latin typeface="Average"/>
                <a:ea typeface="Average"/>
                <a:cs typeface="Average"/>
                <a:sym typeface="Average"/>
              </a:rPr>
              <a:t>Temperature:</a:t>
            </a:r>
            <a:endParaRPr>
              <a:latin typeface="Average"/>
              <a:ea typeface="Average"/>
              <a:cs typeface="Average"/>
              <a:sym typeface="Average"/>
            </a:endParaRPr>
          </a:p>
          <a:p>
            <a:pPr indent="-310832" lvl="1" marL="914400" rtl="0" algn="l">
              <a:spcBef>
                <a:spcPts val="0"/>
              </a:spcBef>
              <a:spcAft>
                <a:spcPts val="0"/>
              </a:spcAft>
              <a:buSzPct val="100000"/>
              <a:buFont typeface="Average"/>
              <a:buChar char="○"/>
            </a:pPr>
            <a:r>
              <a:rPr lang="en">
                <a:latin typeface="Average"/>
                <a:ea typeface="Average"/>
                <a:cs typeface="Average"/>
                <a:sym typeface="Average"/>
              </a:rPr>
              <a:t>Two levels: 26°C (ambient) and 30°C (elevated)</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Sedimentation:</a:t>
            </a:r>
            <a:endParaRPr>
              <a:latin typeface="Average"/>
              <a:ea typeface="Average"/>
              <a:cs typeface="Average"/>
              <a:sym typeface="Average"/>
            </a:endParaRPr>
          </a:p>
          <a:p>
            <a:pPr indent="-310832" lvl="1" marL="914400" rtl="0" algn="l">
              <a:spcBef>
                <a:spcPts val="0"/>
              </a:spcBef>
              <a:spcAft>
                <a:spcPts val="0"/>
              </a:spcAft>
              <a:buSzPct val="100000"/>
              <a:buFont typeface="Average"/>
              <a:buChar char="○"/>
            </a:pPr>
            <a:r>
              <a:rPr lang="en">
                <a:latin typeface="Average"/>
                <a:ea typeface="Average"/>
                <a:cs typeface="Average"/>
                <a:sym typeface="Average"/>
              </a:rPr>
              <a:t>Four levels: 30, 60, 90, 120 mg cm</a:t>
            </a:r>
            <a:r>
              <a:rPr baseline="30000" lang="en">
                <a:latin typeface="Average"/>
                <a:ea typeface="Average"/>
                <a:cs typeface="Average"/>
                <a:sym typeface="Average"/>
              </a:rPr>
              <a:t>2</a:t>
            </a:r>
            <a:endParaRPr baseline="30000">
              <a:latin typeface="Average"/>
              <a:ea typeface="Average"/>
              <a:cs typeface="Average"/>
              <a:sym typeface="Average"/>
            </a:endParaRPr>
          </a:p>
          <a:p>
            <a:pPr indent="0" lvl="0" marL="0" rtl="0" algn="l">
              <a:spcBef>
                <a:spcPts val="1200"/>
              </a:spcBef>
              <a:spcAft>
                <a:spcPts val="0"/>
              </a:spcAft>
              <a:buNone/>
            </a:pPr>
            <a:r>
              <a:rPr b="1" lang="en">
                <a:latin typeface="Average"/>
                <a:ea typeface="Average"/>
                <a:cs typeface="Average"/>
                <a:sym typeface="Average"/>
              </a:rPr>
              <a:t>Censoring: </a:t>
            </a:r>
            <a:r>
              <a:rPr lang="en">
                <a:latin typeface="Average"/>
                <a:ea typeface="Average"/>
                <a:cs typeface="Average"/>
                <a:sym typeface="Average"/>
              </a:rPr>
              <a:t>Interval (failure happened sometime within a week’s timespan)</a:t>
            </a:r>
            <a:endParaRPr>
              <a:latin typeface="Average"/>
              <a:ea typeface="Average"/>
              <a:cs typeface="Average"/>
              <a:sym typeface="Average"/>
            </a:endParaRPr>
          </a:p>
          <a:p>
            <a:pPr indent="0" lvl="0" marL="0" rtl="0" algn="l">
              <a:lnSpc>
                <a:spcPct val="100000"/>
              </a:lnSpc>
              <a:spcBef>
                <a:spcPts val="1200"/>
              </a:spcBef>
              <a:spcAft>
                <a:spcPts val="0"/>
              </a:spcAft>
              <a:buNone/>
            </a:pPr>
            <a:r>
              <a:rPr b="1" lang="en" sz="1741">
                <a:latin typeface="Average"/>
                <a:ea typeface="Average"/>
                <a:cs typeface="Average"/>
                <a:sym typeface="Average"/>
              </a:rPr>
              <a:t>Note: </a:t>
            </a:r>
            <a:endParaRPr b="1" sz="1741">
              <a:latin typeface="Average"/>
              <a:ea typeface="Average"/>
              <a:cs typeface="Average"/>
              <a:sym typeface="Average"/>
            </a:endParaRPr>
          </a:p>
          <a:p>
            <a:pPr indent="-330918" lvl="0" marL="457200" rtl="0" algn="l">
              <a:lnSpc>
                <a:spcPct val="100000"/>
              </a:lnSpc>
              <a:spcBef>
                <a:spcPts val="0"/>
              </a:spcBef>
              <a:spcAft>
                <a:spcPts val="0"/>
              </a:spcAft>
              <a:buSzPct val="100000"/>
              <a:buFont typeface="Average"/>
              <a:buChar char="-"/>
            </a:pPr>
            <a:r>
              <a:rPr lang="en" sz="1741">
                <a:latin typeface="Average"/>
                <a:ea typeface="Average"/>
                <a:cs typeface="Average"/>
                <a:sym typeface="Average"/>
              </a:rPr>
              <a:t>Sedimentation level not used in analysis</a:t>
            </a:r>
            <a:endParaRPr sz="1741">
              <a:latin typeface="Average"/>
              <a:ea typeface="Average"/>
              <a:cs typeface="Average"/>
              <a:sym typeface="Average"/>
            </a:endParaRPr>
          </a:p>
          <a:p>
            <a:pPr indent="-330918" lvl="0" marL="457200" rtl="0" algn="l">
              <a:lnSpc>
                <a:spcPct val="100000"/>
              </a:lnSpc>
              <a:spcBef>
                <a:spcPts val="0"/>
              </a:spcBef>
              <a:spcAft>
                <a:spcPts val="0"/>
              </a:spcAft>
              <a:buSzPct val="100000"/>
              <a:buFont typeface="Average"/>
              <a:buChar char="-"/>
            </a:pPr>
            <a:r>
              <a:rPr lang="en" sz="1741">
                <a:latin typeface="Average"/>
                <a:ea typeface="Average"/>
                <a:cs typeface="Average"/>
                <a:sym typeface="Average"/>
              </a:rPr>
              <a:t>Random Sampling was used in the log rank step analysis </a:t>
            </a:r>
            <a:endParaRPr sz="1741">
              <a:latin typeface="Average"/>
              <a:ea typeface="Average"/>
              <a:cs typeface="Average"/>
              <a:sym typeface="Average"/>
            </a:endParaRPr>
          </a:p>
        </p:txBody>
      </p:sp>
      <p:pic>
        <p:nvPicPr>
          <p:cNvPr id="110" name="Google Shape;110;p20"/>
          <p:cNvPicPr preferRelativeResize="0"/>
          <p:nvPr/>
        </p:nvPicPr>
        <p:blipFill>
          <a:blip r:embed="rId3">
            <a:alphaModFix/>
          </a:blip>
          <a:stretch>
            <a:fillRect/>
          </a:stretch>
        </p:blipFill>
        <p:spPr>
          <a:xfrm>
            <a:off x="4828200" y="1170125"/>
            <a:ext cx="4163400" cy="2775600"/>
          </a:xfrm>
          <a:prstGeom prst="rect">
            <a:avLst/>
          </a:prstGeom>
          <a:noFill/>
          <a:ln>
            <a:noFill/>
          </a:ln>
        </p:spPr>
      </p:pic>
      <p:sp>
        <p:nvSpPr>
          <p:cNvPr id="111" name="Google Shape;111;p20"/>
          <p:cNvSpPr txBox="1"/>
          <p:nvPr/>
        </p:nvSpPr>
        <p:spPr>
          <a:xfrm>
            <a:off x="4828200" y="4098125"/>
            <a:ext cx="38781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Average"/>
                <a:ea typeface="Average"/>
                <a:cs typeface="Average"/>
                <a:sym typeface="Average"/>
              </a:rPr>
              <a:t>Mustard Hill Coral (</a:t>
            </a:r>
            <a:r>
              <a:rPr i="1" lang="en" sz="1300">
                <a:solidFill>
                  <a:schemeClr val="dk2"/>
                </a:solidFill>
                <a:latin typeface="Average"/>
                <a:ea typeface="Average"/>
                <a:cs typeface="Average"/>
                <a:sym typeface="Average"/>
              </a:rPr>
              <a:t>Porites astreoides)</a:t>
            </a:r>
            <a:endParaRPr sz="1300">
              <a:solidFill>
                <a:schemeClr val="dk2"/>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Data and Methodology</a:t>
            </a:r>
            <a:r>
              <a:rPr baseline="30000" lang="en">
                <a:latin typeface="Lora"/>
                <a:ea typeface="Lora"/>
                <a:cs typeface="Lora"/>
                <a:sym typeface="Lora"/>
              </a:rPr>
              <a:t>3</a:t>
            </a:r>
            <a:r>
              <a:rPr lang="en">
                <a:latin typeface="Lora"/>
                <a:ea typeface="Lora"/>
                <a:cs typeface="Lora"/>
                <a:sym typeface="Lora"/>
              </a:rPr>
              <a:t>	</a:t>
            </a:r>
            <a:endParaRPr>
              <a:latin typeface="Lora"/>
              <a:ea typeface="Lora"/>
              <a:cs typeface="Lora"/>
              <a:sym typeface="Lora"/>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latin typeface="Average"/>
                <a:ea typeface="Average"/>
                <a:cs typeface="Average"/>
                <a:sym typeface="Average"/>
              </a:rPr>
              <a:t>Data Collection:</a:t>
            </a:r>
            <a:endParaRPr b="1">
              <a:latin typeface="Average"/>
              <a:ea typeface="Average"/>
              <a:cs typeface="Average"/>
              <a:sym typeface="Average"/>
            </a:endParaRPr>
          </a:p>
          <a:p>
            <a:pPr indent="-334327" lvl="0" marL="457200" rtl="0" algn="l">
              <a:spcBef>
                <a:spcPts val="1200"/>
              </a:spcBef>
              <a:spcAft>
                <a:spcPts val="0"/>
              </a:spcAft>
              <a:buSzPct val="100000"/>
              <a:buFont typeface="Average"/>
              <a:buChar char="●"/>
            </a:pPr>
            <a:r>
              <a:rPr lang="en">
                <a:latin typeface="Average"/>
                <a:ea typeface="Average"/>
                <a:cs typeface="Average"/>
                <a:sym typeface="Average"/>
              </a:rPr>
              <a:t>Collected planulae from adult colonies off of the Florida Keys</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Allowed planulae to settle on pre-conditioned settlement tiles </a:t>
            </a:r>
            <a:r>
              <a:rPr i="1" lang="en">
                <a:latin typeface="Average"/>
                <a:ea typeface="Average"/>
                <a:cs typeface="Average"/>
                <a:sym typeface="Average"/>
              </a:rPr>
              <a:t>in vitro</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Applied different temperature and sedimentation levels</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Monitored coral recruit survival weekly over 1-3 months</a:t>
            </a:r>
            <a:endParaRPr>
              <a:latin typeface="Average"/>
              <a:ea typeface="Average"/>
              <a:cs typeface="Average"/>
              <a:sym typeface="Average"/>
            </a:endParaRPr>
          </a:p>
          <a:p>
            <a:pPr indent="0" lvl="0" marL="0" rtl="0" algn="l">
              <a:spcBef>
                <a:spcPts val="1200"/>
              </a:spcBef>
              <a:spcAft>
                <a:spcPts val="0"/>
              </a:spcAft>
              <a:buNone/>
            </a:pPr>
            <a:r>
              <a:rPr b="1" lang="en">
                <a:latin typeface="Average"/>
                <a:ea typeface="Average"/>
                <a:cs typeface="Average"/>
                <a:sym typeface="Average"/>
              </a:rPr>
              <a:t>Logistics and Challenges:</a:t>
            </a:r>
            <a:endParaRPr b="1">
              <a:latin typeface="Average"/>
              <a:ea typeface="Average"/>
              <a:cs typeface="Average"/>
              <a:sym typeface="Average"/>
            </a:endParaRPr>
          </a:p>
          <a:p>
            <a:pPr indent="-334327" lvl="0" marL="457200" rtl="0" algn="l">
              <a:spcBef>
                <a:spcPts val="1200"/>
              </a:spcBef>
              <a:spcAft>
                <a:spcPts val="0"/>
              </a:spcAft>
              <a:buSzPct val="100000"/>
              <a:buFont typeface="Average"/>
              <a:buChar char="●"/>
            </a:pPr>
            <a:r>
              <a:rPr lang="en">
                <a:latin typeface="Average"/>
                <a:ea typeface="Average"/>
                <a:cs typeface="Average"/>
                <a:sym typeface="Average"/>
              </a:rPr>
              <a:t>Maintained tanks with controlled conditions (temperature, light, sedimentation)</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Acknowledged variations in planulae quality over time</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Possible substrate-related biases using settlement tiles</a:t>
            </a:r>
            <a:endParaRPr>
              <a:latin typeface="Average"/>
              <a:ea typeface="Average"/>
              <a:cs typeface="Average"/>
              <a:sym typeface="Average"/>
            </a:endParaRPr>
          </a:p>
          <a:p>
            <a:pPr indent="-334327" lvl="0" marL="457200" rtl="0" algn="l">
              <a:spcBef>
                <a:spcPts val="0"/>
              </a:spcBef>
              <a:spcAft>
                <a:spcPts val="0"/>
              </a:spcAft>
              <a:buSzPct val="100000"/>
              <a:buFont typeface="Average"/>
              <a:buChar char="●"/>
            </a:pPr>
            <a:r>
              <a:rPr lang="en">
                <a:latin typeface="Average"/>
                <a:ea typeface="Average"/>
                <a:cs typeface="Average"/>
                <a:sym typeface="Average"/>
              </a:rPr>
              <a:t>2nd experiment occurred after the 1st experiment (Differing experiment time period)</a:t>
            </a:r>
            <a:endParaRPr>
              <a:latin typeface="Average"/>
              <a:ea typeface="Average"/>
              <a:cs typeface="Average"/>
              <a:sym typeface="Average"/>
            </a:endParaRPr>
          </a:p>
        </p:txBody>
      </p:sp>
      <p:pic>
        <p:nvPicPr>
          <p:cNvPr id="118" name="Google Shape;118;p21"/>
          <p:cNvPicPr preferRelativeResize="0"/>
          <p:nvPr/>
        </p:nvPicPr>
        <p:blipFill>
          <a:blip r:embed="rId3">
            <a:alphaModFix/>
          </a:blip>
          <a:stretch>
            <a:fillRect/>
          </a:stretch>
        </p:blipFill>
        <p:spPr>
          <a:xfrm flipH="1" rot="-1073262">
            <a:off x="7665849" y="20083"/>
            <a:ext cx="2741379" cy="31528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